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6" r:id="rId2"/>
    <p:sldId id="301" r:id="rId3"/>
    <p:sldId id="302"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2" r:id="rId28"/>
    <p:sldId id="285" r:id="rId29"/>
    <p:sldId id="283" r:id="rId30"/>
    <p:sldId id="284" r:id="rId31"/>
    <p:sldId id="286" r:id="rId32"/>
    <p:sldId id="289" r:id="rId33"/>
    <p:sldId id="290" r:id="rId34"/>
    <p:sldId id="291" r:id="rId35"/>
    <p:sldId id="292" r:id="rId36"/>
    <p:sldId id="293" r:id="rId37"/>
    <p:sldId id="303" r:id="rId38"/>
    <p:sldId id="294" r:id="rId39"/>
    <p:sldId id="295" r:id="rId40"/>
    <p:sldId id="304" r:id="rId41"/>
    <p:sldId id="296" r:id="rId42"/>
    <p:sldId id="297" r:id="rId43"/>
    <p:sldId id="298" r:id="rId44"/>
    <p:sldId id="288" r:id="rId45"/>
    <p:sldId id="299" r:id="rId46"/>
    <p:sldId id="300" r:id="rId47"/>
    <p:sldId id="305" r:id="rId48"/>
    <p:sldId id="287" r:id="rId49"/>
  </p:sldIdLst>
  <p:sldSz cx="12192000" cy="6858000"/>
  <p:notesSz cx="12192000" cy="6858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77" autoAdjust="0"/>
  </p:normalViewPr>
  <p:slideViewPr>
    <p:cSldViewPr>
      <p:cViewPr varScale="1">
        <p:scale>
          <a:sx n="63" d="100"/>
          <a:sy n="63" d="100"/>
        </p:scale>
        <p:origin x="996"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LID4096"/>
          </a:p>
        </p:txBody>
      </p:sp>
      <p:sp>
        <p:nvSpPr>
          <p:cNvPr id="3" name="Veri Yer Tutucusu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CD17529-52BF-49A2-AD20-BB8E481D81DD}" type="datetimeFigureOut">
              <a:rPr lang="LID4096" smtClean="0"/>
              <a:t>04/21/2022</a:t>
            </a:fld>
            <a:endParaRPr lang="LID4096"/>
          </a:p>
        </p:txBody>
      </p:sp>
      <p:sp>
        <p:nvSpPr>
          <p:cNvPr id="4" name="Slayt Resmi Yer Tutucusu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LID4096"/>
          </a:p>
        </p:txBody>
      </p:sp>
      <p:sp>
        <p:nvSpPr>
          <p:cNvPr id="5" name="Not Yer Tutucusu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LID4096"/>
          </a:p>
        </p:txBody>
      </p:sp>
      <p:sp>
        <p:nvSpPr>
          <p:cNvPr id="6" name="Alt Bilgi Yer Tutucusu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LID4096"/>
          </a:p>
        </p:txBody>
      </p:sp>
      <p:sp>
        <p:nvSpPr>
          <p:cNvPr id="7" name="Slayt Numarası Yer Tutucusu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EDDE882-EC32-445A-AFD3-6A70E89675ED}" type="slidenum">
              <a:rPr lang="LID4096" smtClean="0"/>
              <a:t>‹#›</a:t>
            </a:fld>
            <a:endParaRPr lang="LID4096"/>
          </a:p>
        </p:txBody>
      </p:sp>
    </p:spTree>
    <p:extLst>
      <p:ext uri="{BB962C8B-B14F-4D97-AF65-F5344CB8AC3E}">
        <p14:creationId xmlns:p14="http://schemas.microsoft.com/office/powerpoint/2010/main" val="2377237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800">
                <a:solidFill>
                  <a:srgbClr val="333333"/>
                </a:solidFill>
                <a:effectLst/>
                <a:latin typeface="Arial" panose="020B0604020202020204" pitchFamily="34" charset="0"/>
                <a:ea typeface="Arial MT"/>
              </a:rPr>
              <a:t>. Düşünme sürecini durduruyor ya da şapka değiştirtiyor. Eğer teknik herkes aynı anda şapka takacak şeklinde uyarlanıyorsada bu şapka düşünmek üzerine düşünmek ve kendini gözlemlemek olarak kullanılabilir </a:t>
            </a:r>
            <a:r>
              <a:rPr lang="tr-TR" sz="1800">
                <a:solidFill>
                  <a:srgbClr val="333333"/>
                </a:solidFill>
                <a:effectLst/>
                <a:latin typeface="Segoe UI Emoji" panose="020B0502040204020203" pitchFamily="34" charset="0"/>
                <a:ea typeface="Arial MT"/>
                <a:cs typeface="Segoe UI Emoji" panose="020B0502040204020203" pitchFamily="34" charset="0"/>
              </a:rPr>
              <a:t>😉</a:t>
            </a:r>
            <a:r>
              <a:rPr lang="tr-TR" sz="1800">
                <a:solidFill>
                  <a:srgbClr val="1F2023"/>
                </a:solidFill>
                <a:effectLst/>
                <a:latin typeface="Arial MT"/>
                <a:ea typeface="Arial MT"/>
                <a:cs typeface="Arial MT"/>
              </a:rPr>
              <a:t>Bu</a:t>
            </a:r>
            <a:r>
              <a:rPr lang="tr-TR" sz="1800" spc="-70">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zihniyetlerle,</a:t>
            </a:r>
            <a:r>
              <a:rPr lang="tr-TR" sz="1800" spc="-75">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her</a:t>
            </a:r>
            <a:r>
              <a:rPr lang="tr-TR" sz="1800" spc="-55">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kişi</a:t>
            </a:r>
            <a:r>
              <a:rPr lang="tr-TR" sz="1800" spc="-70">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konuyu</a:t>
            </a:r>
            <a:r>
              <a:rPr lang="tr-TR" sz="1800" spc="-55">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veya</a:t>
            </a:r>
            <a:r>
              <a:rPr lang="tr-TR" sz="1800" spc="-60">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sorunu</a:t>
            </a:r>
            <a:r>
              <a:rPr lang="tr-TR" sz="1800" spc="-60">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bu</a:t>
            </a:r>
            <a:r>
              <a:rPr lang="tr-TR" sz="1800" spc="-70">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açıdan</a:t>
            </a:r>
            <a:r>
              <a:rPr lang="tr-TR" sz="1800" spc="-40">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ele</a:t>
            </a:r>
            <a:r>
              <a:rPr lang="tr-TR" sz="1800" spc="-70">
                <a:solidFill>
                  <a:srgbClr val="1F2023"/>
                </a:solidFill>
                <a:effectLst/>
                <a:latin typeface="Arial MT"/>
                <a:ea typeface="Arial MT"/>
                <a:cs typeface="Arial MT"/>
              </a:rPr>
              <a:t> </a:t>
            </a:r>
            <a:r>
              <a:rPr lang="tr-TR" sz="1800">
                <a:solidFill>
                  <a:srgbClr val="1F2023"/>
                </a:solidFill>
                <a:effectLst/>
                <a:latin typeface="Arial MT"/>
                <a:ea typeface="Arial MT"/>
                <a:cs typeface="Arial MT"/>
              </a:rPr>
              <a:t>alır.</a:t>
            </a:r>
            <a:endParaRPr lang="LID4096"/>
          </a:p>
        </p:txBody>
      </p:sp>
      <p:sp>
        <p:nvSpPr>
          <p:cNvPr id="4" name="Slayt Numarası Yer Tutucusu 3"/>
          <p:cNvSpPr>
            <a:spLocks noGrp="1"/>
          </p:cNvSpPr>
          <p:nvPr>
            <p:ph type="sldNum" sz="quarter" idx="5"/>
          </p:nvPr>
        </p:nvSpPr>
        <p:spPr/>
        <p:txBody>
          <a:bodyPr/>
          <a:lstStyle/>
          <a:p>
            <a:fld id="{9EDDE882-EC32-445A-AFD3-6A70E89675ED}" type="slidenum">
              <a:rPr lang="LID4096" smtClean="0"/>
              <a:t>37</a:t>
            </a:fld>
            <a:endParaRPr lang="LID4096"/>
          </a:p>
        </p:txBody>
      </p:sp>
    </p:spTree>
    <p:extLst>
      <p:ext uri="{BB962C8B-B14F-4D97-AF65-F5344CB8AC3E}">
        <p14:creationId xmlns:p14="http://schemas.microsoft.com/office/powerpoint/2010/main" val="369627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fr-FR" sz="13800" b="0" i="0">
                <a:solidFill>
                  <a:srgbClr val="333333"/>
                </a:solidFill>
                <a:effectLst/>
                <a:latin typeface="+mn-lt"/>
              </a:rPr>
              <a:t>Bir markete gidip sepetinize istediklerinizi attıktan sonra uzun bir kuyruğun olduğunu görmek oldukça can sıkıcıdır. Peki sadece istediklerinizi alıp direkt olarak evin yolunu tutsaydınız hoş olmaz mıydı? Amazon Go sayesinde artık bu mümkün. Marketlerin gelecekte nasıl olacağını merak</a:t>
            </a:r>
            <a:r>
              <a:rPr lang="tr-TR" sz="13800" b="0" i="0">
                <a:solidFill>
                  <a:srgbClr val="333333"/>
                </a:solidFill>
                <a:effectLst/>
                <a:latin typeface="+mn-lt"/>
              </a:rPr>
              <a:t> </a:t>
            </a:r>
            <a:r>
              <a:rPr lang="fr-FR" sz="13800" b="0" i="0">
                <a:solidFill>
                  <a:srgbClr val="333333"/>
                </a:solidFill>
                <a:effectLst/>
                <a:latin typeface="+mn-lt"/>
              </a:rPr>
              <a:t>ediyorsanız cevabı Amazon Go’da diyebiliriz.</a:t>
            </a:r>
            <a:endParaRPr lang="LID4096" sz="1600"/>
          </a:p>
        </p:txBody>
      </p:sp>
      <p:sp>
        <p:nvSpPr>
          <p:cNvPr id="4" name="Slayt Numarası Yer Tutucusu 3"/>
          <p:cNvSpPr>
            <a:spLocks noGrp="1"/>
          </p:cNvSpPr>
          <p:nvPr>
            <p:ph type="sldNum" sz="quarter" idx="5"/>
          </p:nvPr>
        </p:nvSpPr>
        <p:spPr/>
        <p:txBody>
          <a:bodyPr/>
          <a:lstStyle/>
          <a:p>
            <a:fld id="{9EDDE882-EC32-445A-AFD3-6A70E89675ED}" type="slidenum">
              <a:rPr lang="LID4096" smtClean="0"/>
              <a:t>44</a:t>
            </a:fld>
            <a:endParaRPr lang="LID4096"/>
          </a:p>
        </p:txBody>
      </p:sp>
    </p:spTree>
    <p:extLst>
      <p:ext uri="{BB962C8B-B14F-4D97-AF65-F5344CB8AC3E}">
        <p14:creationId xmlns:p14="http://schemas.microsoft.com/office/powerpoint/2010/main" val="1249353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fr-FR" b="0" i="0">
                <a:solidFill>
                  <a:srgbClr val="333333"/>
                </a:solidFill>
                <a:effectLst/>
                <a:latin typeface="Roboto" panose="02000000000000000000" pitchFamily="2" charset="0"/>
              </a:rPr>
              <a:t>Şimdiye kadar çamaşırları ve bulaşıkları hep makinelerden yararlanabildik ama sıra ütü yapmaya geldiğinde malesef pek yol katedemedik. En çok zamanınızı çalan ev işlerdinden biri olmaya hep devam etti. Ama artık bunun bir çözümü var Effie isimli bu alet sayesinde  12 parça kıyafeti ütülemek için kıyafetleri sadece dolaba asar gibi asmanız yeterli. Her bir kıyafeti 3 dakikada ütüleyen alet aynı zamanda kurutma işlevi de gerçekleştiriyor. Yani çamaşır makinenizden çıkan giysilerinizi hem kurutup hem de ütüleyebiliyorsunuz.</a:t>
            </a:r>
            <a:endParaRPr lang="tr-TR" b="0" i="0">
              <a:solidFill>
                <a:srgbClr val="333333"/>
              </a:solidFill>
              <a:effectLst/>
              <a:latin typeface="Roboto" panose="02000000000000000000" pitchFamily="2" charset="0"/>
            </a:endParaRPr>
          </a:p>
          <a:p>
            <a:pPr algn="just"/>
            <a:endParaRPr lang="tr-TR">
              <a:solidFill>
                <a:srgbClr val="333333"/>
              </a:solidFill>
              <a:latin typeface="Roboto" panose="02000000000000000000" pitchFamily="2" charset="0"/>
            </a:endParaRPr>
          </a:p>
          <a:p>
            <a:endParaRPr lang="LID4096"/>
          </a:p>
        </p:txBody>
      </p:sp>
      <p:sp>
        <p:nvSpPr>
          <p:cNvPr id="4" name="Slayt Numarası Yer Tutucusu 3"/>
          <p:cNvSpPr>
            <a:spLocks noGrp="1"/>
          </p:cNvSpPr>
          <p:nvPr>
            <p:ph type="sldNum" sz="quarter" idx="5"/>
          </p:nvPr>
        </p:nvSpPr>
        <p:spPr/>
        <p:txBody>
          <a:bodyPr/>
          <a:lstStyle/>
          <a:p>
            <a:fld id="{9EDDE882-EC32-445A-AFD3-6A70E89675ED}" type="slidenum">
              <a:rPr lang="LID4096" smtClean="0"/>
              <a:t>45</a:t>
            </a:fld>
            <a:endParaRPr lang="LID4096"/>
          </a:p>
        </p:txBody>
      </p:sp>
    </p:spTree>
    <p:extLst>
      <p:ext uri="{BB962C8B-B14F-4D97-AF65-F5344CB8AC3E}">
        <p14:creationId xmlns:p14="http://schemas.microsoft.com/office/powerpoint/2010/main" val="29116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LID4096"/>
          </a:p>
        </p:txBody>
      </p:sp>
      <p:sp>
        <p:nvSpPr>
          <p:cNvPr id="4" name="Slayt Numarası Yer Tutucusu 3"/>
          <p:cNvSpPr>
            <a:spLocks noGrp="1"/>
          </p:cNvSpPr>
          <p:nvPr>
            <p:ph type="sldNum" sz="quarter" idx="5"/>
          </p:nvPr>
        </p:nvSpPr>
        <p:spPr/>
        <p:txBody>
          <a:bodyPr/>
          <a:lstStyle/>
          <a:p>
            <a:fld id="{9EDDE882-EC32-445A-AFD3-6A70E89675ED}" type="slidenum">
              <a:rPr lang="LID4096" smtClean="0"/>
              <a:t>46</a:t>
            </a:fld>
            <a:endParaRPr lang="LID4096"/>
          </a:p>
        </p:txBody>
      </p:sp>
    </p:spTree>
    <p:extLst>
      <p:ext uri="{BB962C8B-B14F-4D97-AF65-F5344CB8AC3E}">
        <p14:creationId xmlns:p14="http://schemas.microsoft.com/office/powerpoint/2010/main" val="1200824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4/21/2022</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4/21/2022</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pic>
        <p:nvPicPr>
          <p:cNvPr id="17" name="bg object 17"/>
          <p:cNvPicPr/>
          <p:nvPr/>
        </p:nvPicPr>
        <p:blipFill>
          <a:blip r:embed="rId3" cstate="print"/>
          <a:stretch>
            <a:fillRect/>
          </a:stretch>
        </p:blipFill>
        <p:spPr>
          <a:xfrm>
            <a:off x="9486900" y="3116580"/>
            <a:ext cx="2705100" cy="1743456"/>
          </a:xfrm>
          <a:prstGeom prst="rect">
            <a:avLst/>
          </a:prstGeom>
        </p:spPr>
      </p:pic>
      <p:sp>
        <p:nvSpPr>
          <p:cNvPr id="2" name="Holder 2"/>
          <p:cNvSpPr>
            <a:spLocks noGrp="1"/>
          </p:cNvSpPr>
          <p:nvPr>
            <p:ph type="title"/>
          </p:nvPr>
        </p:nvSpPr>
        <p:spPr/>
        <p:txBody>
          <a:bodyPr lIns="0" tIns="0" rIns="0" bIns="0"/>
          <a:lstStyle>
            <a:lvl1pPr>
              <a:defRPr sz="32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4/21/2022</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4/21/2022</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4/21/2022</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72694" y="2579877"/>
            <a:ext cx="11246611" cy="953135"/>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3" name="Holder 3"/>
          <p:cNvSpPr>
            <a:spLocks noGrp="1"/>
          </p:cNvSpPr>
          <p:nvPr>
            <p:ph type="body" idx="1"/>
          </p:nvPr>
        </p:nvSpPr>
        <p:spPr>
          <a:xfrm>
            <a:off x="668274" y="1490852"/>
            <a:ext cx="10855451" cy="4221480"/>
          </a:xfrm>
          <a:prstGeom prst="rect">
            <a:avLst/>
          </a:prstGeom>
        </p:spPr>
        <p:txBody>
          <a:bodyPr wrap="square" lIns="0" tIns="0" rIns="0" bIns="0">
            <a:spAutoFit/>
          </a:bodyPr>
          <a:lstStyle>
            <a:lvl1pPr>
              <a:defRPr sz="2400" b="0" i="0">
                <a:solidFill>
                  <a:schemeClr val="bg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4/21/2022</a:t>
            </a:fld>
            <a:endParaRPr lang="en-US"/>
          </a:p>
        </p:txBody>
      </p:sp>
      <p:sp>
        <p:nvSpPr>
          <p:cNvPr id="6" name="Holder 6"/>
          <p:cNvSpPr>
            <a:spLocks noGrp="1"/>
          </p:cNvSpPr>
          <p:nvPr>
            <p:ph type="sldNum" sz="quarter" idx="7"/>
          </p:nvPr>
        </p:nvSpPr>
        <p:spPr>
          <a:xfrm>
            <a:off x="11068811" y="6465214"/>
            <a:ext cx="231775"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3810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4.png"/><Relationship Id="rId4" Type="http://schemas.openxmlformats.org/officeDocument/2006/relationships/notesSlide" Target="../notesSlides/notesSlide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5.png"/><Relationship Id="rId4" Type="http://schemas.openxmlformats.org/officeDocument/2006/relationships/notesSlide" Target="../notesSlides/notesSlide3.xml"/></Relationships>
</file>

<file path=ppt/slides/_rels/slide46.xml.rels><?xml version="1.0" encoding="UTF-8" standalone="yes"?>
<Relationships xmlns="http://schemas.openxmlformats.org/package/2006/relationships"><Relationship Id="rId8" Type="http://schemas.openxmlformats.org/officeDocument/2006/relationships/hyperlink" Target="https://www.cleverism.com/18-best-idea-generation-techniques/" TargetMode="External"/><Relationship Id="rId3" Type="http://schemas.openxmlformats.org/officeDocument/2006/relationships/hyperlink" Target="http://www.yeniisfikirleri.net/yaratici-inovasyon-ornekleri/" TargetMode="External"/><Relationship Id="rId7" Type="http://schemas.openxmlformats.org/officeDocument/2006/relationships/hyperlink" Target="https://www.youtube.com/channel/UCuLwGCEw0VRxtrRZBqNXD9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indeed.com/career-advice/career-development/idea-generation-techniques-besides-brainstorming" TargetMode="External"/><Relationship Id="rId5" Type="http://schemas.openxmlformats.org/officeDocument/2006/relationships/hyperlink" Target="http://www.albertsolino.com/blog/inovasyon-" TargetMode="External"/><Relationship Id="rId10" Type="http://schemas.openxmlformats.org/officeDocument/2006/relationships/hyperlink" Target="https://www.google.com/url?sa=i&amp;url=https%3A%2F%2Fwww.bugraparlayan.com.tr%2F5-neden-analizi-5-why.html&amp;psig=AOvVaw0Lak0tvb3uRBOC0WdbnGmA&amp;ust=1647870010361000&amp;source=images&amp;cd=vfe&amp;ved=0CAkQjhxqFwoTCOj2qPDk1PYCFQAAAAAdAAAAABAD" TargetMode="External"/><Relationship Id="rId4" Type="http://schemas.openxmlformats.org/officeDocument/2006/relationships/hyperlink" Target="https://youtu.be/z8NYzQAVF7Q" TargetMode="External"/><Relationship Id="rId9" Type="http://schemas.openxmlformats.org/officeDocument/2006/relationships/hyperlink" Target="https://listelist.com/fikir-uretimi-teknikleri/"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bpifrance-creation.fr/encyclopedie/trouver-proteger-tester-son-idee/trouver-idee/techniques-creativite-trouver-idee" TargetMode="External"/><Relationship Id="rId3" Type="http://schemas.openxmlformats.org/officeDocument/2006/relationships/hyperlink" Target="https://slideplayer.biz.tr/slide/2908980/" TargetMode="External"/><Relationship Id="rId7" Type="http://schemas.openxmlformats.org/officeDocument/2006/relationships/hyperlink" Target="https://www.codeur.com/blog/methode-creativite/#:~:text=1)%20Le%20brainstorming,de%20la%20part%20des%20autres" TargetMode="External"/><Relationship Id="rId2" Type="http://schemas.openxmlformats.org/officeDocument/2006/relationships/hyperlink" Target="https://tr.warbletoncouncil.org/tecnicas-generacion-ideas-695" TargetMode="External"/><Relationship Id="rId1" Type="http://schemas.openxmlformats.org/officeDocument/2006/relationships/slideLayout" Target="../slideLayouts/slideLayout2.xml"/><Relationship Id="rId6" Type="http://schemas.openxmlformats.org/officeDocument/2006/relationships/hyperlink" Target="https://www.googleadservices.com/pagead/aclk?sa=L&amp;ai=DChcSEwjigLC0n9X2AhXWhtUKHfyXBnMYABAAGgJ3cw&amp;ae=2&amp;ohost=www.google.com&amp;cid=CAASJeRozJnNOwfPY97OJlbgrbSJ3TTx5K2ZczgUpHow1yf7_hZ4DlA&amp;sig=AOD64_2uuO91exQN6lV7RIBq56hxWgwTdA&amp;q&amp;adurl&amp;ved=2ahUKEwjtgai0n9X2AhWWQfEDHaa9Bn0Q0Qx6BAgDEAE" TargetMode="External"/><Relationship Id="rId5" Type="http://schemas.openxmlformats.org/officeDocument/2006/relationships/hyperlink" Target="https://ilim2000.tripod.com/Kitaplar/Bireysel_yonetim/japon_yonetim_teknikleri.htm" TargetMode="External"/><Relationship Id="rId10" Type="http://schemas.openxmlformats.org/officeDocument/2006/relationships/hyperlink" Target="https://www.googleadservices.com/pagead/aclk?sa=L&amp;ai=DChcSEwjnhceaoNX2AhWI6HcKHRHpAvYYABADGgJlZg&amp;ae=2&amp;ohost=www.google.com&amp;cid=CAASJeRo380gAAUtHAn6Bfn_74LfmZT6O9uyFMdNrzDeugiIJEeGpOA&amp;sig=AOD64_3Ijk-9F5xAo0kZ0Pvm8duDyZKPZQ&amp;q&amp;adurl&amp;ved=2ahUKEwiJi7yaoNX2AhVwRfEDHb4CB4QQ0Qx6BAgCEAE" TargetMode="External"/><Relationship Id="rId4" Type="http://schemas.openxmlformats.org/officeDocument/2006/relationships/hyperlink" Target="https://www.kitapyurdu.com/kitap/toyota-ruhu/23242.html" TargetMode="External"/><Relationship Id="rId9" Type="http://schemas.openxmlformats.org/officeDocument/2006/relationships/hyperlink" Target="https://www.googleadservices.com/pagead/aclk?sa=L&amp;ai=DChcSEwjnhceaoNX2AhWI6HcKHRHpAvYYABACGgJlZg&amp;ohost=www.google.com&amp;cid=CAASJeRo380gAAUtHAn6Bfn_74LfmZT6O9uyFMdNrzDeugiIJEeGpOA&amp;sig=AOD64_1kYcAGxRJQ7e2G1V7FK2ZYuU6lZA&amp;q&amp;adurl&amp;ved=2ahUKEwiJi7yaoNX2AhVwRfEDHb4CB4QQ0Qx6BAgFEA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800340" y="4525390"/>
            <a:ext cx="0" cy="1737360"/>
          </a:xfrm>
          <a:custGeom>
            <a:avLst/>
            <a:gdLst/>
            <a:ahLst/>
            <a:cxnLst/>
            <a:rect l="l" t="t" r="r" b="b"/>
            <a:pathLst>
              <a:path h="1737360">
                <a:moveTo>
                  <a:pt x="0" y="0"/>
                </a:moveTo>
                <a:lnTo>
                  <a:pt x="0" y="1737309"/>
                </a:lnTo>
              </a:path>
            </a:pathLst>
          </a:custGeom>
          <a:ln w="19050">
            <a:solidFill>
              <a:srgbClr val="000000"/>
            </a:solidFill>
          </a:ln>
        </p:spPr>
        <p:txBody>
          <a:bodyPr wrap="square" lIns="0" tIns="0" rIns="0" bIns="0" rtlCol="0"/>
          <a:lstStyle/>
          <a:p>
            <a:endParaRPr/>
          </a:p>
        </p:txBody>
      </p:sp>
      <p:sp>
        <p:nvSpPr>
          <p:cNvPr id="4" name="object 4"/>
          <p:cNvSpPr/>
          <p:nvPr/>
        </p:nvSpPr>
        <p:spPr>
          <a:xfrm>
            <a:off x="8839200" y="4145343"/>
            <a:ext cx="294005" cy="294005"/>
          </a:xfrm>
          <a:custGeom>
            <a:avLst/>
            <a:gdLst/>
            <a:ahLst/>
            <a:cxnLst/>
            <a:rect l="l" t="t" r="r" b="b"/>
            <a:pathLst>
              <a:path w="294004" h="294005">
                <a:moveTo>
                  <a:pt x="146812" y="0"/>
                </a:moveTo>
                <a:lnTo>
                  <a:pt x="100429" y="7477"/>
                </a:lnTo>
                <a:lnTo>
                  <a:pt x="60130" y="28305"/>
                </a:lnTo>
                <a:lnTo>
                  <a:pt x="28342" y="60076"/>
                </a:lnTo>
                <a:lnTo>
                  <a:pt x="7489" y="100380"/>
                </a:lnTo>
                <a:lnTo>
                  <a:pt x="0" y="146812"/>
                </a:lnTo>
                <a:lnTo>
                  <a:pt x="7489" y="193194"/>
                </a:lnTo>
                <a:lnTo>
                  <a:pt x="28342" y="233493"/>
                </a:lnTo>
                <a:lnTo>
                  <a:pt x="60130" y="265281"/>
                </a:lnTo>
                <a:lnTo>
                  <a:pt x="100429" y="286134"/>
                </a:lnTo>
                <a:lnTo>
                  <a:pt x="146812" y="293624"/>
                </a:lnTo>
                <a:lnTo>
                  <a:pt x="193243" y="286134"/>
                </a:lnTo>
                <a:lnTo>
                  <a:pt x="233547" y="265281"/>
                </a:lnTo>
                <a:lnTo>
                  <a:pt x="265318" y="233493"/>
                </a:lnTo>
                <a:lnTo>
                  <a:pt x="286146" y="193194"/>
                </a:lnTo>
                <a:lnTo>
                  <a:pt x="293624" y="146812"/>
                </a:lnTo>
                <a:lnTo>
                  <a:pt x="286146" y="100380"/>
                </a:lnTo>
                <a:lnTo>
                  <a:pt x="265318" y="60076"/>
                </a:lnTo>
                <a:lnTo>
                  <a:pt x="233547" y="28305"/>
                </a:lnTo>
                <a:lnTo>
                  <a:pt x="193243" y="7477"/>
                </a:lnTo>
                <a:lnTo>
                  <a:pt x="146812" y="0"/>
                </a:lnTo>
                <a:close/>
              </a:path>
            </a:pathLst>
          </a:custGeom>
          <a:solidFill>
            <a:srgbClr val="CE9E70"/>
          </a:solidFill>
        </p:spPr>
        <p:txBody>
          <a:bodyPr wrap="square" lIns="0" tIns="0" rIns="0" bIns="0" rtlCol="0"/>
          <a:lstStyle/>
          <a:p>
            <a:endParaRPr/>
          </a:p>
        </p:txBody>
      </p:sp>
      <p:sp>
        <p:nvSpPr>
          <p:cNvPr id="5" name="object 5"/>
          <p:cNvSpPr/>
          <p:nvPr/>
        </p:nvSpPr>
        <p:spPr>
          <a:xfrm>
            <a:off x="152400" y="54716"/>
            <a:ext cx="2209800" cy="2078884"/>
          </a:xfrm>
          <a:custGeom>
            <a:avLst/>
            <a:gdLst/>
            <a:ahLst/>
            <a:cxnLst/>
            <a:rect l="l" t="t" r="r" b="b"/>
            <a:pathLst>
              <a:path w="2244090" h="2244090">
                <a:moveTo>
                  <a:pt x="1121867" y="0"/>
                </a:moveTo>
                <a:lnTo>
                  <a:pt x="1073203" y="1036"/>
                </a:lnTo>
                <a:lnTo>
                  <a:pt x="1025069" y="4117"/>
                </a:lnTo>
                <a:lnTo>
                  <a:pt x="977506" y="9202"/>
                </a:lnTo>
                <a:lnTo>
                  <a:pt x="930557" y="16247"/>
                </a:lnTo>
                <a:lnTo>
                  <a:pt x="884264" y="25211"/>
                </a:lnTo>
                <a:lnTo>
                  <a:pt x="838669" y="36051"/>
                </a:lnTo>
                <a:lnTo>
                  <a:pt x="793813" y="48726"/>
                </a:lnTo>
                <a:lnTo>
                  <a:pt x="749740" y="63194"/>
                </a:lnTo>
                <a:lnTo>
                  <a:pt x="706491" y="79411"/>
                </a:lnTo>
                <a:lnTo>
                  <a:pt x="664108" y="97337"/>
                </a:lnTo>
                <a:lnTo>
                  <a:pt x="622634" y="116929"/>
                </a:lnTo>
                <a:lnTo>
                  <a:pt x="582110" y="138145"/>
                </a:lnTo>
                <a:lnTo>
                  <a:pt x="542578" y="160943"/>
                </a:lnTo>
                <a:lnTo>
                  <a:pt x="504081" y="185281"/>
                </a:lnTo>
                <a:lnTo>
                  <a:pt x="466661" y="211117"/>
                </a:lnTo>
                <a:lnTo>
                  <a:pt x="430360" y="238409"/>
                </a:lnTo>
                <a:lnTo>
                  <a:pt x="395219" y="267114"/>
                </a:lnTo>
                <a:lnTo>
                  <a:pt x="361282" y="297190"/>
                </a:lnTo>
                <a:lnTo>
                  <a:pt x="328590" y="328596"/>
                </a:lnTo>
                <a:lnTo>
                  <a:pt x="297185" y="361289"/>
                </a:lnTo>
                <a:lnTo>
                  <a:pt x="267109" y="395228"/>
                </a:lnTo>
                <a:lnTo>
                  <a:pt x="238405" y="430370"/>
                </a:lnTo>
                <a:lnTo>
                  <a:pt x="211114" y="466672"/>
                </a:lnTo>
                <a:lnTo>
                  <a:pt x="185279" y="504094"/>
                </a:lnTo>
                <a:lnTo>
                  <a:pt x="160941" y="542593"/>
                </a:lnTo>
                <a:lnTo>
                  <a:pt x="138144" y="582126"/>
                </a:lnTo>
                <a:lnTo>
                  <a:pt x="116928" y="622652"/>
                </a:lnTo>
                <a:lnTo>
                  <a:pt x="97336" y="664129"/>
                </a:lnTo>
                <a:lnTo>
                  <a:pt x="79411" y="706514"/>
                </a:lnTo>
                <a:lnTo>
                  <a:pt x="63193" y="749765"/>
                </a:lnTo>
                <a:lnTo>
                  <a:pt x="48726" y="793841"/>
                </a:lnTo>
                <a:lnTo>
                  <a:pt x="36051" y="838699"/>
                </a:lnTo>
                <a:lnTo>
                  <a:pt x="25211" y="884297"/>
                </a:lnTo>
                <a:lnTo>
                  <a:pt x="16247" y="930594"/>
                </a:lnTo>
                <a:lnTo>
                  <a:pt x="9202" y="977546"/>
                </a:lnTo>
                <a:lnTo>
                  <a:pt x="4117" y="1025112"/>
                </a:lnTo>
                <a:lnTo>
                  <a:pt x="1036" y="1073250"/>
                </a:lnTo>
                <a:lnTo>
                  <a:pt x="0" y="1121917"/>
                </a:lnTo>
                <a:lnTo>
                  <a:pt x="1036" y="1170575"/>
                </a:lnTo>
                <a:lnTo>
                  <a:pt x="4117" y="1218704"/>
                </a:lnTo>
                <a:lnTo>
                  <a:pt x="9202" y="1266261"/>
                </a:lnTo>
                <a:lnTo>
                  <a:pt x="16247" y="1313205"/>
                </a:lnTo>
                <a:lnTo>
                  <a:pt x="25211" y="1359494"/>
                </a:lnTo>
                <a:lnTo>
                  <a:pt x="36051" y="1405085"/>
                </a:lnTo>
                <a:lnTo>
                  <a:pt x="48726" y="1449936"/>
                </a:lnTo>
                <a:lnTo>
                  <a:pt x="63193" y="1494005"/>
                </a:lnTo>
                <a:lnTo>
                  <a:pt x="79411" y="1537251"/>
                </a:lnTo>
                <a:lnTo>
                  <a:pt x="97336" y="1579630"/>
                </a:lnTo>
                <a:lnTo>
                  <a:pt x="116928" y="1621102"/>
                </a:lnTo>
                <a:lnTo>
                  <a:pt x="138144" y="1661623"/>
                </a:lnTo>
                <a:lnTo>
                  <a:pt x="160941" y="1701152"/>
                </a:lnTo>
                <a:lnTo>
                  <a:pt x="185279" y="1739646"/>
                </a:lnTo>
                <a:lnTo>
                  <a:pt x="211114" y="1777064"/>
                </a:lnTo>
                <a:lnTo>
                  <a:pt x="238405" y="1813363"/>
                </a:lnTo>
                <a:lnTo>
                  <a:pt x="267109" y="1848502"/>
                </a:lnTo>
                <a:lnTo>
                  <a:pt x="297185" y="1882437"/>
                </a:lnTo>
                <a:lnTo>
                  <a:pt x="328590" y="1915128"/>
                </a:lnTo>
                <a:lnTo>
                  <a:pt x="361282" y="1946531"/>
                </a:lnTo>
                <a:lnTo>
                  <a:pt x="395219" y="1976606"/>
                </a:lnTo>
                <a:lnTo>
                  <a:pt x="430360" y="2005309"/>
                </a:lnTo>
                <a:lnTo>
                  <a:pt x="466661" y="2032599"/>
                </a:lnTo>
                <a:lnTo>
                  <a:pt x="504081" y="2058433"/>
                </a:lnTo>
                <a:lnTo>
                  <a:pt x="542578" y="2082770"/>
                </a:lnTo>
                <a:lnTo>
                  <a:pt x="582110" y="2105567"/>
                </a:lnTo>
                <a:lnTo>
                  <a:pt x="622634" y="2126782"/>
                </a:lnTo>
                <a:lnTo>
                  <a:pt x="664108" y="2146373"/>
                </a:lnTo>
                <a:lnTo>
                  <a:pt x="706491" y="2164298"/>
                </a:lnTo>
                <a:lnTo>
                  <a:pt x="749740" y="2180516"/>
                </a:lnTo>
                <a:lnTo>
                  <a:pt x="793813" y="2194983"/>
                </a:lnTo>
                <a:lnTo>
                  <a:pt x="838669" y="2207657"/>
                </a:lnTo>
                <a:lnTo>
                  <a:pt x="884264" y="2218497"/>
                </a:lnTo>
                <a:lnTo>
                  <a:pt x="930557" y="2227461"/>
                </a:lnTo>
                <a:lnTo>
                  <a:pt x="977506" y="2234506"/>
                </a:lnTo>
                <a:lnTo>
                  <a:pt x="1025069" y="2239591"/>
                </a:lnTo>
                <a:lnTo>
                  <a:pt x="1073203" y="2242672"/>
                </a:lnTo>
                <a:lnTo>
                  <a:pt x="1121867" y="2243708"/>
                </a:lnTo>
                <a:lnTo>
                  <a:pt x="1170534" y="2242672"/>
                </a:lnTo>
                <a:lnTo>
                  <a:pt x="1218672" y="2239591"/>
                </a:lnTo>
                <a:lnTo>
                  <a:pt x="1266238" y="2234506"/>
                </a:lnTo>
                <a:lnTo>
                  <a:pt x="1313191" y="2227461"/>
                </a:lnTo>
                <a:lnTo>
                  <a:pt x="1359487" y="2218497"/>
                </a:lnTo>
                <a:lnTo>
                  <a:pt x="1405085" y="2207657"/>
                </a:lnTo>
                <a:lnTo>
                  <a:pt x="1449943" y="2194983"/>
                </a:lnTo>
                <a:lnTo>
                  <a:pt x="1494019" y="2180516"/>
                </a:lnTo>
                <a:lnTo>
                  <a:pt x="1537271" y="2164298"/>
                </a:lnTo>
                <a:lnTo>
                  <a:pt x="1579656" y="2146373"/>
                </a:lnTo>
                <a:lnTo>
                  <a:pt x="1621132" y="2126782"/>
                </a:lnTo>
                <a:lnTo>
                  <a:pt x="1661658" y="2105567"/>
                </a:lnTo>
                <a:lnTo>
                  <a:pt x="1701192" y="2082770"/>
                </a:lnTo>
                <a:lnTo>
                  <a:pt x="1739690" y="2058433"/>
                </a:lnTo>
                <a:lnTo>
                  <a:pt x="1777112" y="2032599"/>
                </a:lnTo>
                <a:lnTo>
                  <a:pt x="1813415" y="2005309"/>
                </a:lnTo>
                <a:lnTo>
                  <a:pt x="1848556" y="1976606"/>
                </a:lnTo>
                <a:lnTo>
                  <a:pt x="1882495" y="1946531"/>
                </a:lnTo>
                <a:lnTo>
                  <a:pt x="1915188" y="1915128"/>
                </a:lnTo>
                <a:lnTo>
                  <a:pt x="1946594" y="1882437"/>
                </a:lnTo>
                <a:lnTo>
                  <a:pt x="1976671" y="1848502"/>
                </a:lnTo>
                <a:lnTo>
                  <a:pt x="2005376" y="1813363"/>
                </a:lnTo>
                <a:lnTo>
                  <a:pt x="2032667" y="1777064"/>
                </a:lnTo>
                <a:lnTo>
                  <a:pt x="2058503" y="1739646"/>
                </a:lnTo>
                <a:lnTo>
                  <a:pt x="2082841" y="1701152"/>
                </a:lnTo>
                <a:lnTo>
                  <a:pt x="2105639" y="1661623"/>
                </a:lnTo>
                <a:lnTo>
                  <a:pt x="2126855" y="1621102"/>
                </a:lnTo>
                <a:lnTo>
                  <a:pt x="2146447" y="1579630"/>
                </a:lnTo>
                <a:lnTo>
                  <a:pt x="2164373" y="1537251"/>
                </a:lnTo>
                <a:lnTo>
                  <a:pt x="2180591" y="1494005"/>
                </a:lnTo>
                <a:lnTo>
                  <a:pt x="2195058" y="1449936"/>
                </a:lnTo>
                <a:lnTo>
                  <a:pt x="2207733" y="1405085"/>
                </a:lnTo>
                <a:lnTo>
                  <a:pt x="2218573" y="1359494"/>
                </a:lnTo>
                <a:lnTo>
                  <a:pt x="2227537" y="1313205"/>
                </a:lnTo>
                <a:lnTo>
                  <a:pt x="2234582" y="1266261"/>
                </a:lnTo>
                <a:lnTo>
                  <a:pt x="2239667" y="1218704"/>
                </a:lnTo>
                <a:lnTo>
                  <a:pt x="2242748" y="1170575"/>
                </a:lnTo>
                <a:lnTo>
                  <a:pt x="2243785" y="1121917"/>
                </a:lnTo>
                <a:lnTo>
                  <a:pt x="2242748" y="1073250"/>
                </a:lnTo>
                <a:lnTo>
                  <a:pt x="2239667" y="1025112"/>
                </a:lnTo>
                <a:lnTo>
                  <a:pt x="2234582" y="977546"/>
                </a:lnTo>
                <a:lnTo>
                  <a:pt x="2227537" y="930594"/>
                </a:lnTo>
                <a:lnTo>
                  <a:pt x="2218573" y="884297"/>
                </a:lnTo>
                <a:lnTo>
                  <a:pt x="2207733" y="838699"/>
                </a:lnTo>
                <a:lnTo>
                  <a:pt x="2195058" y="793841"/>
                </a:lnTo>
                <a:lnTo>
                  <a:pt x="2180591" y="749765"/>
                </a:lnTo>
                <a:lnTo>
                  <a:pt x="2164373" y="706514"/>
                </a:lnTo>
                <a:lnTo>
                  <a:pt x="2146447" y="664129"/>
                </a:lnTo>
                <a:lnTo>
                  <a:pt x="2126855" y="622652"/>
                </a:lnTo>
                <a:lnTo>
                  <a:pt x="2105639" y="582126"/>
                </a:lnTo>
                <a:lnTo>
                  <a:pt x="2082841" y="542593"/>
                </a:lnTo>
                <a:lnTo>
                  <a:pt x="2058503" y="504094"/>
                </a:lnTo>
                <a:lnTo>
                  <a:pt x="2032667" y="466672"/>
                </a:lnTo>
                <a:lnTo>
                  <a:pt x="2005376" y="430370"/>
                </a:lnTo>
                <a:lnTo>
                  <a:pt x="1976671" y="395228"/>
                </a:lnTo>
                <a:lnTo>
                  <a:pt x="1946594" y="361289"/>
                </a:lnTo>
                <a:lnTo>
                  <a:pt x="1915188" y="328596"/>
                </a:lnTo>
                <a:lnTo>
                  <a:pt x="1882495" y="297190"/>
                </a:lnTo>
                <a:lnTo>
                  <a:pt x="1848556" y="267114"/>
                </a:lnTo>
                <a:lnTo>
                  <a:pt x="1813415" y="238409"/>
                </a:lnTo>
                <a:lnTo>
                  <a:pt x="1777112" y="211117"/>
                </a:lnTo>
                <a:lnTo>
                  <a:pt x="1739690" y="185281"/>
                </a:lnTo>
                <a:lnTo>
                  <a:pt x="1701192" y="160943"/>
                </a:lnTo>
                <a:lnTo>
                  <a:pt x="1661658" y="138145"/>
                </a:lnTo>
                <a:lnTo>
                  <a:pt x="1621132" y="116929"/>
                </a:lnTo>
                <a:lnTo>
                  <a:pt x="1579656" y="97337"/>
                </a:lnTo>
                <a:lnTo>
                  <a:pt x="1537271" y="79411"/>
                </a:lnTo>
                <a:lnTo>
                  <a:pt x="1494019" y="63194"/>
                </a:lnTo>
                <a:lnTo>
                  <a:pt x="1449943" y="48726"/>
                </a:lnTo>
                <a:lnTo>
                  <a:pt x="1405085" y="36051"/>
                </a:lnTo>
                <a:lnTo>
                  <a:pt x="1359487" y="25211"/>
                </a:lnTo>
                <a:lnTo>
                  <a:pt x="1313191" y="16247"/>
                </a:lnTo>
                <a:lnTo>
                  <a:pt x="1266238" y="9202"/>
                </a:lnTo>
                <a:lnTo>
                  <a:pt x="1218672" y="4117"/>
                </a:lnTo>
                <a:lnTo>
                  <a:pt x="1170534" y="1036"/>
                </a:lnTo>
                <a:lnTo>
                  <a:pt x="1121867" y="0"/>
                </a:lnTo>
                <a:close/>
              </a:path>
            </a:pathLst>
          </a:custGeom>
          <a:solidFill>
            <a:srgbClr val="7E7E7E"/>
          </a:solidFill>
        </p:spPr>
        <p:txBody>
          <a:bodyPr wrap="square" lIns="0" tIns="0" rIns="0" bIns="0" rtlCol="0"/>
          <a:lstStyle/>
          <a:p>
            <a:endParaRPr/>
          </a:p>
        </p:txBody>
      </p:sp>
      <p:pic>
        <p:nvPicPr>
          <p:cNvPr id="6" name="object 6"/>
          <p:cNvPicPr/>
          <p:nvPr/>
        </p:nvPicPr>
        <p:blipFill>
          <a:blip r:embed="rId2" cstate="print"/>
          <a:stretch>
            <a:fillRect/>
          </a:stretch>
        </p:blipFill>
        <p:spPr>
          <a:xfrm>
            <a:off x="6492113" y="0"/>
            <a:ext cx="5699887" cy="4059301"/>
          </a:xfrm>
          <a:prstGeom prst="rect">
            <a:avLst/>
          </a:prstGeom>
        </p:spPr>
      </p:pic>
      <p:sp>
        <p:nvSpPr>
          <p:cNvPr id="7" name="object 7"/>
          <p:cNvSpPr txBox="1"/>
          <p:nvPr/>
        </p:nvSpPr>
        <p:spPr>
          <a:xfrm>
            <a:off x="8130667" y="5161533"/>
            <a:ext cx="3299334" cy="382156"/>
          </a:xfrm>
          <a:prstGeom prst="rect">
            <a:avLst/>
          </a:prstGeom>
        </p:spPr>
        <p:txBody>
          <a:bodyPr vert="horz" wrap="square" lIns="0" tIns="12700" rIns="0" bIns="0" rtlCol="0">
            <a:spAutoFit/>
          </a:bodyPr>
          <a:lstStyle/>
          <a:p>
            <a:pPr marL="12700">
              <a:lnSpc>
                <a:spcPct val="100000"/>
              </a:lnSpc>
              <a:spcBef>
                <a:spcPts val="100"/>
              </a:spcBef>
            </a:pPr>
            <a:r>
              <a:rPr lang="tr-TR" sz="2400">
                <a:latin typeface="Calibri"/>
                <a:cs typeface="Calibri"/>
              </a:rPr>
              <a:t>Danışan :Selçuk Özcan</a:t>
            </a:r>
            <a:endParaRPr sz="2400">
              <a:latin typeface="Calibri"/>
              <a:cs typeface="Calibri"/>
            </a:endParaRPr>
          </a:p>
        </p:txBody>
      </p:sp>
      <p:sp>
        <p:nvSpPr>
          <p:cNvPr id="9" name="object 9"/>
          <p:cNvSpPr txBox="1">
            <a:spLocks noGrp="1"/>
          </p:cNvSpPr>
          <p:nvPr>
            <p:ph type="title"/>
          </p:nvPr>
        </p:nvSpPr>
        <p:spPr>
          <a:xfrm>
            <a:off x="1053085" y="4525390"/>
            <a:ext cx="6609078" cy="1859483"/>
          </a:xfrm>
          <a:prstGeom prst="rect">
            <a:avLst/>
          </a:prstGeom>
        </p:spPr>
        <p:txBody>
          <a:bodyPr vert="horz" wrap="square" lIns="0" tIns="12700" rIns="0" bIns="0" rtlCol="0">
            <a:spAutoFit/>
          </a:bodyPr>
          <a:lstStyle/>
          <a:p>
            <a:pPr marL="12700">
              <a:lnSpc>
                <a:spcPct val="100000"/>
              </a:lnSpc>
              <a:spcBef>
                <a:spcPts val="100"/>
              </a:spcBef>
            </a:pPr>
            <a:r>
              <a:rPr sz="6000" i="1" spc="-25">
                <a:latin typeface="Calibri Light"/>
                <a:cs typeface="Calibri Light"/>
              </a:rPr>
              <a:t>inovasyon</a:t>
            </a:r>
            <a:r>
              <a:rPr lang="tr-TR" sz="6000" i="1" spc="-25">
                <a:latin typeface="Calibri Light"/>
                <a:cs typeface="Calibri Light"/>
              </a:rPr>
              <a:t> ve fikir üretme teknikleri</a:t>
            </a:r>
            <a:r>
              <a:rPr sz="6000" i="1">
                <a:latin typeface="Calibri Light"/>
                <a:cs typeface="Calibri Light"/>
              </a:rPr>
              <a:t> </a:t>
            </a:r>
            <a:endParaRPr sz="6000">
              <a:latin typeface="Calibri Light"/>
              <a:cs typeface="Calibri Light"/>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a:t>
            </a:fld>
            <a:endParaRPr dirty="0"/>
          </a:p>
        </p:txBody>
      </p:sp>
      <p:pic>
        <p:nvPicPr>
          <p:cNvPr id="11" name="Resim 10">
            <a:extLst>
              <a:ext uri="{FF2B5EF4-FFF2-40B4-BE49-F238E27FC236}">
                <a16:creationId xmlns:a16="http://schemas.microsoft.com/office/drawing/2014/main" id="{A40789C6-6C4C-417C-AC26-929DC1AC89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165" y="443819"/>
            <a:ext cx="1694560" cy="1254477"/>
          </a:xfrm>
          <a:prstGeom prst="rect">
            <a:avLst/>
          </a:prstGeom>
          <a:noFill/>
          <a:ln>
            <a:noFill/>
          </a:ln>
        </p:spPr>
      </p:pic>
      <p:sp>
        <p:nvSpPr>
          <p:cNvPr id="12" name="Google Shape;60;p13">
            <a:extLst>
              <a:ext uri="{FF2B5EF4-FFF2-40B4-BE49-F238E27FC236}">
                <a16:creationId xmlns:a16="http://schemas.microsoft.com/office/drawing/2014/main" id="{51CA0258-B5EE-44D8-B877-73943FCE57C2}"/>
              </a:ext>
            </a:extLst>
          </p:cNvPr>
          <p:cNvSpPr txBox="1">
            <a:spLocks/>
          </p:cNvSpPr>
          <p:nvPr/>
        </p:nvSpPr>
        <p:spPr>
          <a:xfrm>
            <a:off x="2396490" y="1371600"/>
            <a:ext cx="4690110" cy="2886488"/>
          </a:xfrm>
          <a:prstGeom prst="rect">
            <a:avLst/>
          </a:prstGeom>
        </p:spPr>
        <p:txBody>
          <a:bodyPr spcFirstLastPara="1" wrap="square" lIns="91425" tIns="91425" rIns="91425" bIns="91425" anchor="b" anchorCtr="0">
            <a:normAutofit fontScale="92500" lnSpcReduction="20000"/>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rtl="0"/>
            <a:r>
              <a:rPr lang="tr-TR" sz="2400" b="1" kern="0">
                <a:solidFill>
                  <a:sysClr val="windowText" lastClr="000000"/>
                </a:solidFill>
              </a:rPr>
              <a:t>Ders :</a:t>
            </a:r>
            <a:r>
              <a:rPr lang="tr-TR" sz="2400" kern="0">
                <a:solidFill>
                  <a:sysClr val="windowText" lastClr="000000"/>
                </a:solidFill>
              </a:rPr>
              <a:t>Yalın üretim</a:t>
            </a:r>
          </a:p>
          <a:p>
            <a:pPr algn="ctr" rtl="0"/>
            <a:endParaRPr lang="tr-TR" sz="2400" kern="0">
              <a:solidFill>
                <a:sysClr val="windowText" lastClr="000000"/>
              </a:solidFill>
            </a:endParaRPr>
          </a:p>
          <a:p>
            <a:pPr algn="ctr" rtl="0"/>
            <a:r>
              <a:rPr lang="tr-TR" sz="2400" b="1" kern="0">
                <a:solidFill>
                  <a:sysClr val="windowText" lastClr="000000"/>
                </a:solidFill>
              </a:rPr>
              <a:t>Hazırlayanlar:</a:t>
            </a:r>
          </a:p>
          <a:p>
            <a:pPr algn="ctr" rtl="0"/>
            <a:r>
              <a:rPr lang="tr-TR" sz="2400" kern="0">
                <a:solidFill>
                  <a:sysClr val="windowText" lastClr="000000"/>
                </a:solidFill>
              </a:rPr>
              <a:t>Mahamat Nour Abdelsadikh Oumar</a:t>
            </a:r>
          </a:p>
          <a:p>
            <a:pPr algn="ctr" rtl="0"/>
            <a:r>
              <a:rPr lang="tr-TR" sz="2400" kern="0">
                <a:solidFill>
                  <a:sysClr val="windowText" lastClr="000000"/>
                </a:solidFill>
              </a:rPr>
              <a:t>2017710208400</a:t>
            </a:r>
          </a:p>
          <a:p>
            <a:pPr algn="ctr" rtl="0"/>
            <a:r>
              <a:rPr lang="tr-TR" sz="2400" kern="0">
                <a:solidFill>
                  <a:sysClr val="windowText" lastClr="000000"/>
                </a:solidFill>
              </a:rPr>
              <a:t>Abdoulaye İssack Saleh</a:t>
            </a:r>
          </a:p>
          <a:p>
            <a:pPr algn="ctr" rtl="0"/>
            <a:r>
              <a:rPr lang="tr-TR" sz="2400" kern="0">
                <a:solidFill>
                  <a:sysClr val="windowText" lastClr="000000"/>
                </a:solidFill>
              </a:rPr>
              <a:t>201771020403</a:t>
            </a:r>
          </a:p>
          <a:p>
            <a:pPr algn="ctr" rtl="0"/>
            <a:endParaRPr lang="tr-TR" sz="2400" kern="0">
              <a:solidFill>
                <a:sysClr val="windowText" lastClr="000000"/>
              </a:solidFill>
            </a:endParaRPr>
          </a:p>
          <a:p>
            <a:pPr algn="ctr" rtl="0"/>
            <a:r>
              <a:rPr lang="tr-TR" sz="2400" b="1" kern="0">
                <a:solidFill>
                  <a:sysClr val="windowText" lastClr="000000"/>
                </a:solidFill>
              </a:rPr>
              <a:t>2021-2022</a:t>
            </a:r>
            <a:endParaRPr lang="tr-TR" sz="1400" b="1" kern="0">
              <a:solidFill>
                <a:sysClr val="windowText" lastClr="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39055" y="0"/>
            <a:ext cx="7553325" cy="6858000"/>
            <a:chOff x="4639055" y="0"/>
            <a:chExt cx="7553325" cy="6858000"/>
          </a:xfrm>
        </p:grpSpPr>
        <p:sp>
          <p:nvSpPr>
            <p:cNvPr id="3" name="object 3"/>
            <p:cNvSpPr/>
            <p:nvPr/>
          </p:nvSpPr>
          <p:spPr>
            <a:xfrm>
              <a:off x="4639055" y="0"/>
              <a:ext cx="7553325" cy="6858000"/>
            </a:xfrm>
            <a:custGeom>
              <a:avLst/>
              <a:gdLst/>
              <a:ahLst/>
              <a:cxnLst/>
              <a:rect l="l" t="t" r="r" b="b"/>
              <a:pathLst>
                <a:path w="7553325" h="6858000">
                  <a:moveTo>
                    <a:pt x="7552944" y="0"/>
                  </a:moveTo>
                  <a:lnTo>
                    <a:pt x="0" y="0"/>
                  </a:lnTo>
                  <a:lnTo>
                    <a:pt x="0" y="6858000"/>
                  </a:lnTo>
                  <a:lnTo>
                    <a:pt x="7552944" y="6858000"/>
                  </a:lnTo>
                  <a:lnTo>
                    <a:pt x="7552944" y="0"/>
                  </a:lnTo>
                  <a:close/>
                </a:path>
              </a:pathLst>
            </a:custGeom>
            <a:solidFill>
              <a:srgbClr val="E7E6E6"/>
            </a:solidFill>
          </p:spPr>
          <p:txBody>
            <a:bodyPr wrap="square" lIns="0" tIns="0" rIns="0" bIns="0" rtlCol="0"/>
            <a:lstStyle/>
            <a:p>
              <a:endParaRPr/>
            </a:p>
          </p:txBody>
        </p:sp>
        <p:pic>
          <p:nvPicPr>
            <p:cNvPr id="4" name="object 4"/>
            <p:cNvPicPr/>
            <p:nvPr/>
          </p:nvPicPr>
          <p:blipFill>
            <a:blip r:embed="rId2" cstate="print"/>
            <a:stretch>
              <a:fillRect/>
            </a:stretch>
          </p:blipFill>
          <p:spPr>
            <a:xfrm>
              <a:off x="5064251" y="445007"/>
              <a:ext cx="6702552" cy="5856732"/>
            </a:xfrm>
            <a:prstGeom prst="rect">
              <a:avLst/>
            </a:prstGeom>
          </p:spPr>
        </p:pic>
        <p:sp>
          <p:nvSpPr>
            <p:cNvPr id="5" name="object 5"/>
            <p:cNvSpPr/>
            <p:nvPr/>
          </p:nvSpPr>
          <p:spPr>
            <a:xfrm>
              <a:off x="5123687" y="484682"/>
              <a:ext cx="6584315" cy="5739130"/>
            </a:xfrm>
            <a:custGeom>
              <a:avLst/>
              <a:gdLst/>
              <a:ahLst/>
              <a:cxnLst/>
              <a:rect l="l" t="t" r="r" b="b"/>
              <a:pathLst>
                <a:path w="6584315" h="5739130">
                  <a:moveTo>
                    <a:pt x="6584060" y="0"/>
                  </a:moveTo>
                  <a:lnTo>
                    <a:pt x="0" y="0"/>
                  </a:lnTo>
                  <a:lnTo>
                    <a:pt x="0" y="5739130"/>
                  </a:lnTo>
                  <a:lnTo>
                    <a:pt x="6584060" y="5739130"/>
                  </a:lnTo>
                  <a:lnTo>
                    <a:pt x="6584060" y="0"/>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5608319" y="1564005"/>
              <a:ext cx="5614797" cy="3576701"/>
            </a:xfrm>
            <a:prstGeom prst="rect">
              <a:avLst/>
            </a:prstGeom>
          </p:spPr>
        </p:pic>
      </p:grpSp>
      <p:sp>
        <p:nvSpPr>
          <p:cNvPr id="7" name="object 7"/>
          <p:cNvSpPr txBox="1">
            <a:spLocks noGrp="1"/>
          </p:cNvSpPr>
          <p:nvPr>
            <p:ph type="title"/>
          </p:nvPr>
        </p:nvSpPr>
        <p:spPr>
          <a:xfrm>
            <a:off x="1022705" y="754507"/>
            <a:ext cx="2759710" cy="1242060"/>
          </a:xfrm>
          <a:prstGeom prst="rect">
            <a:avLst/>
          </a:prstGeom>
        </p:spPr>
        <p:txBody>
          <a:bodyPr vert="horz" wrap="square" lIns="0" tIns="84455" rIns="0" bIns="0" rtlCol="0">
            <a:spAutoFit/>
          </a:bodyPr>
          <a:lstStyle/>
          <a:p>
            <a:pPr marL="12700" marR="5080" indent="24130">
              <a:lnSpc>
                <a:spcPts val="4540"/>
              </a:lnSpc>
              <a:spcBef>
                <a:spcPts val="665"/>
              </a:spcBef>
            </a:pPr>
            <a:r>
              <a:rPr sz="4200" spc="-25" dirty="0">
                <a:latin typeface="Calibri Light"/>
                <a:cs typeface="Calibri Light"/>
              </a:rPr>
              <a:t>inovasyonun </a:t>
            </a:r>
            <a:r>
              <a:rPr sz="4200" spc="-935" dirty="0">
                <a:latin typeface="Calibri Light"/>
                <a:cs typeface="Calibri Light"/>
              </a:rPr>
              <a:t> </a:t>
            </a:r>
            <a:r>
              <a:rPr sz="4200" spc="-20" dirty="0">
                <a:latin typeface="Calibri Light"/>
                <a:cs typeface="Calibri Light"/>
              </a:rPr>
              <a:t>icat</a:t>
            </a:r>
            <a:r>
              <a:rPr sz="4200" spc="-55" dirty="0">
                <a:latin typeface="Calibri Light"/>
                <a:cs typeface="Calibri Light"/>
              </a:rPr>
              <a:t> </a:t>
            </a:r>
            <a:r>
              <a:rPr sz="4200" spc="-5" dirty="0">
                <a:latin typeface="Calibri Light"/>
                <a:cs typeface="Calibri Light"/>
              </a:rPr>
              <a:t>ile</a:t>
            </a:r>
            <a:r>
              <a:rPr sz="4200" spc="-45" dirty="0">
                <a:latin typeface="Calibri Light"/>
                <a:cs typeface="Calibri Light"/>
              </a:rPr>
              <a:t> </a:t>
            </a:r>
            <a:r>
              <a:rPr sz="4200" spc="-5" dirty="0">
                <a:latin typeface="Calibri Light"/>
                <a:cs typeface="Calibri Light"/>
              </a:rPr>
              <a:t>ilişkisi</a:t>
            </a:r>
            <a:endParaRPr sz="4200">
              <a:latin typeface="Calibri Light"/>
              <a:cs typeface="Calibri Light"/>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10</a:t>
            </a:fld>
            <a:endParaRPr dirty="0"/>
          </a:p>
        </p:txBody>
      </p:sp>
      <p:sp>
        <p:nvSpPr>
          <p:cNvPr id="8" name="object 8"/>
          <p:cNvSpPr txBox="1"/>
          <p:nvPr/>
        </p:nvSpPr>
        <p:spPr>
          <a:xfrm>
            <a:off x="648931" y="2438450"/>
            <a:ext cx="3505835" cy="3785870"/>
          </a:xfrm>
          <a:prstGeom prst="rect">
            <a:avLst/>
          </a:prstGeom>
          <a:solidFill>
            <a:srgbClr val="F1F1F1"/>
          </a:solidFill>
        </p:spPr>
        <p:txBody>
          <a:bodyPr vert="horz" wrap="square" lIns="0" tIns="6350" rIns="0" bIns="0" rtlCol="0">
            <a:spAutoFit/>
          </a:bodyPr>
          <a:lstStyle/>
          <a:p>
            <a:pPr>
              <a:lnSpc>
                <a:spcPct val="100000"/>
              </a:lnSpc>
              <a:spcBef>
                <a:spcPts val="50"/>
              </a:spcBef>
            </a:pPr>
            <a:endParaRPr sz="2950">
              <a:latin typeface="Times New Roman"/>
              <a:cs typeface="Times New Roman"/>
            </a:endParaRPr>
          </a:p>
          <a:p>
            <a:pPr marL="184150" marR="180340" indent="1270" algn="ctr">
              <a:lnSpc>
                <a:spcPts val="2590"/>
              </a:lnSpc>
            </a:pPr>
            <a:r>
              <a:rPr sz="2400" spc="5" dirty="0">
                <a:latin typeface="Calibri"/>
                <a:cs typeface="Calibri"/>
              </a:rPr>
              <a:t>“icat” </a:t>
            </a:r>
            <a:r>
              <a:rPr sz="2400" spc="-5" dirty="0">
                <a:latin typeface="Calibri"/>
                <a:cs typeface="Calibri"/>
              </a:rPr>
              <a:t>yeni </a:t>
            </a:r>
            <a:r>
              <a:rPr sz="2400" spc="-20" dirty="0">
                <a:latin typeface="Calibri"/>
                <a:cs typeface="Calibri"/>
              </a:rPr>
              <a:t>ya </a:t>
            </a:r>
            <a:r>
              <a:rPr sz="2400" spc="-5" dirty="0">
                <a:latin typeface="Calibri"/>
                <a:cs typeface="Calibri"/>
              </a:rPr>
              <a:t>da gelişmiş </a:t>
            </a:r>
            <a:r>
              <a:rPr sz="2400" spc="-530" dirty="0">
                <a:latin typeface="Calibri"/>
                <a:cs typeface="Calibri"/>
              </a:rPr>
              <a:t> </a:t>
            </a:r>
            <a:r>
              <a:rPr sz="2400" spc="-5" dirty="0">
                <a:latin typeface="Calibri"/>
                <a:cs typeface="Calibri"/>
              </a:rPr>
              <a:t>bir ürün </a:t>
            </a:r>
            <a:r>
              <a:rPr sz="2400" spc="-20" dirty="0">
                <a:latin typeface="Calibri"/>
                <a:cs typeface="Calibri"/>
              </a:rPr>
              <a:t>veya </a:t>
            </a:r>
            <a:r>
              <a:rPr sz="2400" spc="-10" dirty="0">
                <a:latin typeface="Calibri"/>
                <a:cs typeface="Calibri"/>
              </a:rPr>
              <a:t>sürecin </a:t>
            </a:r>
            <a:r>
              <a:rPr sz="2400" spc="-5" dirty="0">
                <a:latin typeface="Calibri"/>
                <a:cs typeface="Calibri"/>
              </a:rPr>
              <a:t>fikir </a:t>
            </a:r>
            <a:r>
              <a:rPr sz="2400" spc="-530" dirty="0">
                <a:latin typeface="Calibri"/>
                <a:cs typeface="Calibri"/>
              </a:rPr>
              <a:t> </a:t>
            </a:r>
            <a:r>
              <a:rPr sz="2400" spc="-20" dirty="0">
                <a:latin typeface="Calibri"/>
                <a:cs typeface="Calibri"/>
              </a:rPr>
              <a:t>ya</a:t>
            </a:r>
            <a:r>
              <a:rPr sz="2400" spc="-25" dirty="0">
                <a:latin typeface="Calibri"/>
                <a:cs typeface="Calibri"/>
              </a:rPr>
              <a:t> </a:t>
            </a:r>
            <a:r>
              <a:rPr sz="2400" spc="-5" dirty="0">
                <a:latin typeface="Calibri"/>
                <a:cs typeface="Calibri"/>
              </a:rPr>
              <a:t>da </a:t>
            </a:r>
            <a:r>
              <a:rPr sz="2400" spc="-20" dirty="0">
                <a:latin typeface="Calibri"/>
                <a:cs typeface="Calibri"/>
              </a:rPr>
              <a:t>konsept</a:t>
            </a:r>
            <a:r>
              <a:rPr sz="2400" spc="-10" dirty="0">
                <a:latin typeface="Calibri"/>
                <a:cs typeface="Calibri"/>
              </a:rPr>
              <a:t> düzeyi,</a:t>
            </a:r>
            <a:endParaRPr sz="2400">
              <a:latin typeface="Calibri"/>
              <a:cs typeface="Calibri"/>
            </a:endParaRPr>
          </a:p>
          <a:p>
            <a:pPr>
              <a:lnSpc>
                <a:spcPct val="100000"/>
              </a:lnSpc>
              <a:spcBef>
                <a:spcPts val="35"/>
              </a:spcBef>
            </a:pPr>
            <a:endParaRPr sz="3050">
              <a:latin typeface="Calibri"/>
              <a:cs typeface="Calibri"/>
            </a:endParaRPr>
          </a:p>
          <a:p>
            <a:pPr marL="349885" marR="344805" indent="-2540" algn="ctr">
              <a:lnSpc>
                <a:spcPct val="90000"/>
              </a:lnSpc>
            </a:pPr>
            <a:r>
              <a:rPr sz="2400" spc="-15" dirty="0">
                <a:latin typeface="Calibri"/>
                <a:cs typeface="Calibri"/>
              </a:rPr>
              <a:t>“inovasyon” </a:t>
            </a:r>
            <a:r>
              <a:rPr sz="2400" spc="-5" dirty="0">
                <a:latin typeface="Calibri"/>
                <a:cs typeface="Calibri"/>
              </a:rPr>
              <a:t>bunların </a:t>
            </a:r>
            <a:r>
              <a:rPr sz="2400" dirty="0">
                <a:latin typeface="Calibri"/>
                <a:cs typeface="Calibri"/>
              </a:rPr>
              <a:t> </a:t>
            </a:r>
            <a:r>
              <a:rPr sz="2400" spc="-15" dirty="0">
                <a:latin typeface="Calibri"/>
                <a:cs typeface="Calibri"/>
              </a:rPr>
              <a:t>uygulamaya konulması </a:t>
            </a:r>
            <a:r>
              <a:rPr sz="2400" spc="-530" dirty="0">
                <a:latin typeface="Calibri"/>
                <a:cs typeface="Calibri"/>
              </a:rPr>
              <a:t> </a:t>
            </a:r>
            <a:r>
              <a:rPr sz="2400" spc="-20" dirty="0">
                <a:latin typeface="Calibri"/>
                <a:cs typeface="Calibri"/>
              </a:rPr>
              <a:t>veya</a:t>
            </a:r>
            <a:r>
              <a:rPr sz="2400" spc="-15" dirty="0">
                <a:latin typeface="Calibri"/>
                <a:cs typeface="Calibri"/>
              </a:rPr>
              <a:t> kullanılmaya </a:t>
            </a:r>
            <a:r>
              <a:rPr sz="2400" spc="-10" dirty="0">
                <a:latin typeface="Calibri"/>
                <a:cs typeface="Calibri"/>
              </a:rPr>
              <a:t> </a:t>
            </a:r>
            <a:r>
              <a:rPr sz="2400" spc="-5" dirty="0">
                <a:latin typeface="Calibri"/>
                <a:cs typeface="Calibri"/>
              </a:rPr>
              <a:t>başlaması</a:t>
            </a:r>
            <a:endParaRPr sz="24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7"/>
            </a:xfrm>
            <a:prstGeom prst="rect">
              <a:avLst/>
            </a:prstGeom>
          </p:spPr>
        </p:pic>
        <p:sp>
          <p:nvSpPr>
            <p:cNvPr id="4" name="object 4"/>
            <p:cNvSpPr/>
            <p:nvPr/>
          </p:nvSpPr>
          <p:spPr>
            <a:xfrm>
              <a:off x="0" y="998219"/>
              <a:ext cx="6017260" cy="5859780"/>
            </a:xfrm>
            <a:custGeom>
              <a:avLst/>
              <a:gdLst/>
              <a:ahLst/>
              <a:cxnLst/>
              <a:rect l="l" t="t" r="r" b="b"/>
              <a:pathLst>
                <a:path w="6017260" h="5859780">
                  <a:moveTo>
                    <a:pt x="2830322" y="0"/>
                  </a:moveTo>
                  <a:lnTo>
                    <a:pt x="2779069" y="401"/>
                  </a:lnTo>
                  <a:lnTo>
                    <a:pt x="2728016" y="1601"/>
                  </a:lnTo>
                  <a:lnTo>
                    <a:pt x="2677168" y="3594"/>
                  </a:lnTo>
                  <a:lnTo>
                    <a:pt x="2626530" y="6373"/>
                  </a:lnTo>
                  <a:lnTo>
                    <a:pt x="2576110" y="9933"/>
                  </a:lnTo>
                  <a:lnTo>
                    <a:pt x="2525913" y="14269"/>
                  </a:lnTo>
                  <a:lnTo>
                    <a:pt x="2475945" y="19373"/>
                  </a:lnTo>
                  <a:lnTo>
                    <a:pt x="2426211" y="25240"/>
                  </a:lnTo>
                  <a:lnTo>
                    <a:pt x="2376717" y="31864"/>
                  </a:lnTo>
                  <a:lnTo>
                    <a:pt x="2327470" y="39239"/>
                  </a:lnTo>
                  <a:lnTo>
                    <a:pt x="2278475" y="47360"/>
                  </a:lnTo>
                  <a:lnTo>
                    <a:pt x="2229738" y="56219"/>
                  </a:lnTo>
                  <a:lnTo>
                    <a:pt x="2181265" y="65812"/>
                  </a:lnTo>
                  <a:lnTo>
                    <a:pt x="2133062" y="76132"/>
                  </a:lnTo>
                  <a:lnTo>
                    <a:pt x="2085135" y="87174"/>
                  </a:lnTo>
                  <a:lnTo>
                    <a:pt x="2037489" y="98931"/>
                  </a:lnTo>
                  <a:lnTo>
                    <a:pt x="1990131" y="111397"/>
                  </a:lnTo>
                  <a:lnTo>
                    <a:pt x="1943066" y="124567"/>
                  </a:lnTo>
                  <a:lnTo>
                    <a:pt x="1896300" y="138434"/>
                  </a:lnTo>
                  <a:lnTo>
                    <a:pt x="1849839" y="152993"/>
                  </a:lnTo>
                  <a:lnTo>
                    <a:pt x="1803689" y="168237"/>
                  </a:lnTo>
                  <a:lnTo>
                    <a:pt x="1757856" y="184162"/>
                  </a:lnTo>
                  <a:lnTo>
                    <a:pt x="1712346" y="200760"/>
                  </a:lnTo>
                  <a:lnTo>
                    <a:pt x="1667164" y="218026"/>
                  </a:lnTo>
                  <a:lnTo>
                    <a:pt x="1622317" y="235953"/>
                  </a:lnTo>
                  <a:lnTo>
                    <a:pt x="1577810" y="254537"/>
                  </a:lnTo>
                  <a:lnTo>
                    <a:pt x="1533649" y="273770"/>
                  </a:lnTo>
                  <a:lnTo>
                    <a:pt x="1489841" y="293648"/>
                  </a:lnTo>
                  <a:lnTo>
                    <a:pt x="1446390" y="314163"/>
                  </a:lnTo>
                  <a:lnTo>
                    <a:pt x="1403303" y="335311"/>
                  </a:lnTo>
                  <a:lnTo>
                    <a:pt x="1360586" y="357085"/>
                  </a:lnTo>
                  <a:lnTo>
                    <a:pt x="1318245" y="379479"/>
                  </a:lnTo>
                  <a:lnTo>
                    <a:pt x="1276284" y="402487"/>
                  </a:lnTo>
                  <a:lnTo>
                    <a:pt x="1234712" y="426104"/>
                  </a:lnTo>
                  <a:lnTo>
                    <a:pt x="1193532" y="450323"/>
                  </a:lnTo>
                  <a:lnTo>
                    <a:pt x="1152752" y="475138"/>
                  </a:lnTo>
                  <a:lnTo>
                    <a:pt x="1112376" y="500544"/>
                  </a:lnTo>
                  <a:lnTo>
                    <a:pt x="1072411" y="526534"/>
                  </a:lnTo>
                  <a:lnTo>
                    <a:pt x="1032863" y="553103"/>
                  </a:lnTo>
                  <a:lnTo>
                    <a:pt x="993738" y="580245"/>
                  </a:lnTo>
                  <a:lnTo>
                    <a:pt x="955041" y="607953"/>
                  </a:lnTo>
                  <a:lnTo>
                    <a:pt x="916778" y="636222"/>
                  </a:lnTo>
                  <a:lnTo>
                    <a:pt x="878956" y="665046"/>
                  </a:lnTo>
                  <a:lnTo>
                    <a:pt x="841579" y="694418"/>
                  </a:lnTo>
                  <a:lnTo>
                    <a:pt x="804655" y="724334"/>
                  </a:lnTo>
                  <a:lnTo>
                    <a:pt x="768188" y="754786"/>
                  </a:lnTo>
                  <a:lnTo>
                    <a:pt x="732185" y="785769"/>
                  </a:lnTo>
                  <a:lnTo>
                    <a:pt x="696652" y="817277"/>
                  </a:lnTo>
                  <a:lnTo>
                    <a:pt x="661594" y="849305"/>
                  </a:lnTo>
                  <a:lnTo>
                    <a:pt x="627017" y="881845"/>
                  </a:lnTo>
                  <a:lnTo>
                    <a:pt x="592928" y="914893"/>
                  </a:lnTo>
                  <a:lnTo>
                    <a:pt x="559332" y="948442"/>
                  </a:lnTo>
                  <a:lnTo>
                    <a:pt x="526234" y="982486"/>
                  </a:lnTo>
                  <a:lnTo>
                    <a:pt x="493642" y="1017019"/>
                  </a:lnTo>
                  <a:lnTo>
                    <a:pt x="461560" y="1052036"/>
                  </a:lnTo>
                  <a:lnTo>
                    <a:pt x="429995" y="1087531"/>
                  </a:lnTo>
                  <a:lnTo>
                    <a:pt x="398952" y="1123496"/>
                  </a:lnTo>
                  <a:lnTo>
                    <a:pt x="368438" y="1159928"/>
                  </a:lnTo>
                  <a:lnTo>
                    <a:pt x="338457" y="1196819"/>
                  </a:lnTo>
                  <a:lnTo>
                    <a:pt x="309017" y="1234163"/>
                  </a:lnTo>
                  <a:lnTo>
                    <a:pt x="280123" y="1271955"/>
                  </a:lnTo>
                  <a:lnTo>
                    <a:pt x="251781" y="1310189"/>
                  </a:lnTo>
                  <a:lnTo>
                    <a:pt x="223996" y="1348859"/>
                  </a:lnTo>
                  <a:lnTo>
                    <a:pt x="196775" y="1387959"/>
                  </a:lnTo>
                  <a:lnTo>
                    <a:pt x="170123" y="1427482"/>
                  </a:lnTo>
                  <a:lnTo>
                    <a:pt x="144047" y="1467423"/>
                  </a:lnTo>
                  <a:lnTo>
                    <a:pt x="118552" y="1507777"/>
                  </a:lnTo>
                  <a:lnTo>
                    <a:pt x="93644" y="1548536"/>
                  </a:lnTo>
                  <a:lnTo>
                    <a:pt x="69328" y="1589696"/>
                  </a:lnTo>
                  <a:lnTo>
                    <a:pt x="45612" y="1631250"/>
                  </a:lnTo>
                  <a:lnTo>
                    <a:pt x="22501" y="1673191"/>
                  </a:lnTo>
                  <a:lnTo>
                    <a:pt x="0" y="1715515"/>
                  </a:lnTo>
                  <a:lnTo>
                    <a:pt x="0" y="4654410"/>
                  </a:lnTo>
                  <a:lnTo>
                    <a:pt x="23713" y="4698931"/>
                  </a:lnTo>
                  <a:lnTo>
                    <a:pt x="48069" y="4743023"/>
                  </a:lnTo>
                  <a:lnTo>
                    <a:pt x="73062" y="4786679"/>
                  </a:lnTo>
                  <a:lnTo>
                    <a:pt x="98689" y="4829891"/>
                  </a:lnTo>
                  <a:lnTo>
                    <a:pt x="124943" y="4872654"/>
                  </a:lnTo>
                  <a:lnTo>
                    <a:pt x="151822" y="4914960"/>
                  </a:lnTo>
                  <a:lnTo>
                    <a:pt x="179321" y="4956802"/>
                  </a:lnTo>
                  <a:lnTo>
                    <a:pt x="207434" y="4998174"/>
                  </a:lnTo>
                  <a:lnTo>
                    <a:pt x="236158" y="5039069"/>
                  </a:lnTo>
                  <a:lnTo>
                    <a:pt x="265487" y="5079480"/>
                  </a:lnTo>
                  <a:lnTo>
                    <a:pt x="295418" y="5119401"/>
                  </a:lnTo>
                  <a:lnTo>
                    <a:pt x="325946" y="5158824"/>
                  </a:lnTo>
                  <a:lnTo>
                    <a:pt x="357067" y="5197742"/>
                  </a:lnTo>
                  <a:lnTo>
                    <a:pt x="388775" y="5236150"/>
                  </a:lnTo>
                  <a:lnTo>
                    <a:pt x="421066" y="5274040"/>
                  </a:lnTo>
                  <a:lnTo>
                    <a:pt x="453936" y="5311406"/>
                  </a:lnTo>
                  <a:lnTo>
                    <a:pt x="487381" y="5348240"/>
                  </a:lnTo>
                  <a:lnTo>
                    <a:pt x="521395" y="5384536"/>
                  </a:lnTo>
                  <a:lnTo>
                    <a:pt x="555974" y="5420286"/>
                  </a:lnTo>
                  <a:lnTo>
                    <a:pt x="591114" y="5455486"/>
                  </a:lnTo>
                  <a:lnTo>
                    <a:pt x="626810" y="5490126"/>
                  </a:lnTo>
                  <a:lnTo>
                    <a:pt x="663058" y="5524202"/>
                  </a:lnTo>
                  <a:lnTo>
                    <a:pt x="699853" y="5557705"/>
                  </a:lnTo>
                  <a:lnTo>
                    <a:pt x="737190" y="5590629"/>
                  </a:lnTo>
                  <a:lnTo>
                    <a:pt x="775066" y="5622968"/>
                  </a:lnTo>
                  <a:lnTo>
                    <a:pt x="813475" y="5654714"/>
                  </a:lnTo>
                  <a:lnTo>
                    <a:pt x="852413" y="5685861"/>
                  </a:lnTo>
                  <a:lnTo>
                    <a:pt x="891876" y="5716402"/>
                  </a:lnTo>
                  <a:lnTo>
                    <a:pt x="931859" y="5746331"/>
                  </a:lnTo>
                  <a:lnTo>
                    <a:pt x="972357" y="5775639"/>
                  </a:lnTo>
                  <a:lnTo>
                    <a:pt x="1013366" y="5804321"/>
                  </a:lnTo>
                  <a:lnTo>
                    <a:pt x="1054881" y="5832370"/>
                  </a:lnTo>
                  <a:lnTo>
                    <a:pt x="1096899" y="5859779"/>
                  </a:lnTo>
                  <a:lnTo>
                    <a:pt x="4559173" y="5859779"/>
                  </a:lnTo>
                  <a:lnTo>
                    <a:pt x="4599378" y="5833232"/>
                  </a:lnTo>
                  <a:lnTo>
                    <a:pt x="4639161" y="5806100"/>
                  </a:lnTo>
                  <a:lnTo>
                    <a:pt x="4678515" y="5778392"/>
                  </a:lnTo>
                  <a:lnTo>
                    <a:pt x="4717433" y="5750111"/>
                  </a:lnTo>
                  <a:lnTo>
                    <a:pt x="4755910" y="5721266"/>
                  </a:lnTo>
                  <a:lnTo>
                    <a:pt x="4793938" y="5691861"/>
                  </a:lnTo>
                  <a:lnTo>
                    <a:pt x="4831512" y="5661903"/>
                  </a:lnTo>
                  <a:lnTo>
                    <a:pt x="4868624" y="5631398"/>
                  </a:lnTo>
                  <a:lnTo>
                    <a:pt x="4905270" y="5600352"/>
                  </a:lnTo>
                  <a:lnTo>
                    <a:pt x="4941443" y="5568772"/>
                  </a:lnTo>
                  <a:lnTo>
                    <a:pt x="4977135" y="5536663"/>
                  </a:lnTo>
                  <a:lnTo>
                    <a:pt x="5012342" y="5504031"/>
                  </a:lnTo>
                  <a:lnTo>
                    <a:pt x="5047056" y="5470883"/>
                  </a:lnTo>
                  <a:lnTo>
                    <a:pt x="5081271" y="5437225"/>
                  </a:lnTo>
                  <a:lnTo>
                    <a:pt x="5114982" y="5403062"/>
                  </a:lnTo>
                  <a:lnTo>
                    <a:pt x="5148181" y="5368402"/>
                  </a:lnTo>
                  <a:lnTo>
                    <a:pt x="5180862" y="5333249"/>
                  </a:lnTo>
                  <a:lnTo>
                    <a:pt x="5213020" y="5297611"/>
                  </a:lnTo>
                  <a:lnTo>
                    <a:pt x="5244647" y="5261493"/>
                  </a:lnTo>
                  <a:lnTo>
                    <a:pt x="5275738" y="5224901"/>
                  </a:lnTo>
                  <a:lnTo>
                    <a:pt x="5306286" y="5187842"/>
                  </a:lnTo>
                  <a:lnTo>
                    <a:pt x="5336285" y="5150321"/>
                  </a:lnTo>
                  <a:lnTo>
                    <a:pt x="5365728" y="5112345"/>
                  </a:lnTo>
                  <a:lnTo>
                    <a:pt x="5394609" y="5073920"/>
                  </a:lnTo>
                  <a:lnTo>
                    <a:pt x="5422923" y="5035052"/>
                  </a:lnTo>
                  <a:lnTo>
                    <a:pt x="5450662" y="4995747"/>
                  </a:lnTo>
                  <a:lnTo>
                    <a:pt x="5477820" y="4956011"/>
                  </a:lnTo>
                  <a:lnTo>
                    <a:pt x="5504391" y="4915850"/>
                  </a:lnTo>
                  <a:lnTo>
                    <a:pt x="5530369" y="4875271"/>
                  </a:lnTo>
                  <a:lnTo>
                    <a:pt x="5555747" y="4834279"/>
                  </a:lnTo>
                  <a:lnTo>
                    <a:pt x="5580519" y="4792881"/>
                  </a:lnTo>
                  <a:lnTo>
                    <a:pt x="5604679" y="4751083"/>
                  </a:lnTo>
                  <a:lnTo>
                    <a:pt x="5628220" y="4708890"/>
                  </a:lnTo>
                  <a:lnTo>
                    <a:pt x="5651136" y="4666309"/>
                  </a:lnTo>
                  <a:lnTo>
                    <a:pt x="5673421" y="4623347"/>
                  </a:lnTo>
                  <a:lnTo>
                    <a:pt x="5695068" y="4580008"/>
                  </a:lnTo>
                  <a:lnTo>
                    <a:pt x="5716072" y="4536300"/>
                  </a:lnTo>
                  <a:lnTo>
                    <a:pt x="5736425" y="4492229"/>
                  </a:lnTo>
                  <a:lnTo>
                    <a:pt x="5756122" y="4447800"/>
                  </a:lnTo>
                  <a:lnTo>
                    <a:pt x="5775156" y="4403019"/>
                  </a:lnTo>
                  <a:lnTo>
                    <a:pt x="5793521" y="4357893"/>
                  </a:lnTo>
                  <a:lnTo>
                    <a:pt x="5811211" y="4312428"/>
                  </a:lnTo>
                  <a:lnTo>
                    <a:pt x="5828218" y="4266630"/>
                  </a:lnTo>
                  <a:lnTo>
                    <a:pt x="5844538" y="4220506"/>
                  </a:lnTo>
                  <a:lnTo>
                    <a:pt x="5860164" y="4174060"/>
                  </a:lnTo>
                  <a:lnTo>
                    <a:pt x="5875088" y="4127300"/>
                  </a:lnTo>
                  <a:lnTo>
                    <a:pt x="5889306" y="4080231"/>
                  </a:lnTo>
                  <a:lnTo>
                    <a:pt x="5902810" y="4032859"/>
                  </a:lnTo>
                  <a:lnTo>
                    <a:pt x="5915595" y="3985192"/>
                  </a:lnTo>
                  <a:lnTo>
                    <a:pt x="5927654" y="3937234"/>
                  </a:lnTo>
                  <a:lnTo>
                    <a:pt x="5938980" y="3888992"/>
                  </a:lnTo>
                  <a:lnTo>
                    <a:pt x="5949569" y="3840471"/>
                  </a:lnTo>
                  <a:lnTo>
                    <a:pt x="5959412" y="3791679"/>
                  </a:lnTo>
                  <a:lnTo>
                    <a:pt x="5968504" y="3742622"/>
                  </a:lnTo>
                  <a:lnTo>
                    <a:pt x="5976838" y="3693304"/>
                  </a:lnTo>
                  <a:lnTo>
                    <a:pt x="5984409" y="3643733"/>
                  </a:lnTo>
                  <a:lnTo>
                    <a:pt x="5991209" y="3593914"/>
                  </a:lnTo>
                  <a:lnTo>
                    <a:pt x="5997234" y="3543855"/>
                  </a:lnTo>
                  <a:lnTo>
                    <a:pt x="6002475" y="3493559"/>
                  </a:lnTo>
                  <a:lnTo>
                    <a:pt x="6006927" y="3443035"/>
                  </a:lnTo>
                  <a:lnTo>
                    <a:pt x="6010584" y="3392288"/>
                  </a:lnTo>
                  <a:lnTo>
                    <a:pt x="6013440" y="3341324"/>
                  </a:lnTo>
                  <a:lnTo>
                    <a:pt x="6015487" y="3290149"/>
                  </a:lnTo>
                  <a:lnTo>
                    <a:pt x="6016720" y="3238770"/>
                  </a:lnTo>
                  <a:lnTo>
                    <a:pt x="6017133" y="3187191"/>
                  </a:lnTo>
                  <a:lnTo>
                    <a:pt x="6016772" y="3138820"/>
                  </a:lnTo>
                  <a:lnTo>
                    <a:pt x="6015694" y="3090622"/>
                  </a:lnTo>
                  <a:lnTo>
                    <a:pt x="6013904" y="3042603"/>
                  </a:lnTo>
                  <a:lnTo>
                    <a:pt x="6011406" y="2994767"/>
                  </a:lnTo>
                  <a:lnTo>
                    <a:pt x="6008207" y="2947121"/>
                  </a:lnTo>
                  <a:lnTo>
                    <a:pt x="6004310" y="2899668"/>
                  </a:lnTo>
                  <a:lnTo>
                    <a:pt x="5999721" y="2852415"/>
                  </a:lnTo>
                  <a:lnTo>
                    <a:pt x="5994446" y="2805366"/>
                  </a:lnTo>
                  <a:lnTo>
                    <a:pt x="5988489" y="2758526"/>
                  </a:lnTo>
                  <a:lnTo>
                    <a:pt x="5981855" y="2711900"/>
                  </a:lnTo>
                  <a:lnTo>
                    <a:pt x="5974551" y="2665493"/>
                  </a:lnTo>
                  <a:lnTo>
                    <a:pt x="5966580" y="2619311"/>
                  </a:lnTo>
                  <a:lnTo>
                    <a:pt x="5957947" y="2573359"/>
                  </a:lnTo>
                  <a:lnTo>
                    <a:pt x="5948659" y="2527640"/>
                  </a:lnTo>
                  <a:lnTo>
                    <a:pt x="5938720" y="2482162"/>
                  </a:lnTo>
                  <a:lnTo>
                    <a:pt x="5928135" y="2436927"/>
                  </a:lnTo>
                  <a:lnTo>
                    <a:pt x="5916909" y="2391943"/>
                  </a:lnTo>
                  <a:lnTo>
                    <a:pt x="5905048" y="2347213"/>
                  </a:lnTo>
                  <a:lnTo>
                    <a:pt x="5892557" y="2302743"/>
                  </a:lnTo>
                  <a:lnTo>
                    <a:pt x="5879440" y="2258538"/>
                  </a:lnTo>
                  <a:lnTo>
                    <a:pt x="5865703" y="2214603"/>
                  </a:lnTo>
                  <a:lnTo>
                    <a:pt x="5851351" y="2170943"/>
                  </a:lnTo>
                  <a:lnTo>
                    <a:pt x="5836390" y="2127563"/>
                  </a:lnTo>
                  <a:lnTo>
                    <a:pt x="5820823" y="2084468"/>
                  </a:lnTo>
                  <a:lnTo>
                    <a:pt x="5804657" y="2041663"/>
                  </a:lnTo>
                  <a:lnTo>
                    <a:pt x="5787896" y="1999153"/>
                  </a:lnTo>
                  <a:lnTo>
                    <a:pt x="5770546" y="1956944"/>
                  </a:lnTo>
                  <a:lnTo>
                    <a:pt x="5752612" y="1915040"/>
                  </a:lnTo>
                  <a:lnTo>
                    <a:pt x="5734098" y="1873446"/>
                  </a:lnTo>
                  <a:lnTo>
                    <a:pt x="5715010" y="1832168"/>
                  </a:lnTo>
                  <a:lnTo>
                    <a:pt x="5695354" y="1791211"/>
                  </a:lnTo>
                  <a:lnTo>
                    <a:pt x="5675134" y="1750579"/>
                  </a:lnTo>
                  <a:lnTo>
                    <a:pt x="5654355" y="1710278"/>
                  </a:lnTo>
                  <a:lnTo>
                    <a:pt x="5633022" y="1670312"/>
                  </a:lnTo>
                  <a:lnTo>
                    <a:pt x="5611141" y="1630687"/>
                  </a:lnTo>
                  <a:lnTo>
                    <a:pt x="5588717" y="1591408"/>
                  </a:lnTo>
                  <a:lnTo>
                    <a:pt x="5565755" y="1552480"/>
                  </a:lnTo>
                  <a:lnTo>
                    <a:pt x="5542260" y="1513908"/>
                  </a:lnTo>
                  <a:lnTo>
                    <a:pt x="5518236" y="1475697"/>
                  </a:lnTo>
                  <a:lnTo>
                    <a:pt x="5493690" y="1437852"/>
                  </a:lnTo>
                  <a:lnTo>
                    <a:pt x="5468626" y="1400379"/>
                  </a:lnTo>
                  <a:lnTo>
                    <a:pt x="5443050" y="1363281"/>
                  </a:lnTo>
                  <a:lnTo>
                    <a:pt x="5416966" y="1326565"/>
                  </a:lnTo>
                  <a:lnTo>
                    <a:pt x="5390380" y="1290235"/>
                  </a:lnTo>
                  <a:lnTo>
                    <a:pt x="5363297" y="1254297"/>
                  </a:lnTo>
                  <a:lnTo>
                    <a:pt x="5335722" y="1218755"/>
                  </a:lnTo>
                  <a:lnTo>
                    <a:pt x="5307660" y="1183614"/>
                  </a:lnTo>
                  <a:lnTo>
                    <a:pt x="5279116" y="1148880"/>
                  </a:lnTo>
                  <a:lnTo>
                    <a:pt x="5250095" y="1114558"/>
                  </a:lnTo>
                  <a:lnTo>
                    <a:pt x="5220603" y="1080652"/>
                  </a:lnTo>
                  <a:lnTo>
                    <a:pt x="5190645" y="1047169"/>
                  </a:lnTo>
                  <a:lnTo>
                    <a:pt x="5160225" y="1014112"/>
                  </a:lnTo>
                  <a:lnTo>
                    <a:pt x="5129349" y="981487"/>
                  </a:lnTo>
                  <a:lnTo>
                    <a:pt x="5098021" y="949299"/>
                  </a:lnTo>
                  <a:lnTo>
                    <a:pt x="5066248" y="917553"/>
                  </a:lnTo>
                  <a:lnTo>
                    <a:pt x="5034034" y="886254"/>
                  </a:lnTo>
                  <a:lnTo>
                    <a:pt x="5001385" y="855407"/>
                  </a:lnTo>
                  <a:lnTo>
                    <a:pt x="4968305" y="825017"/>
                  </a:lnTo>
                  <a:lnTo>
                    <a:pt x="4934799" y="795090"/>
                  </a:lnTo>
                  <a:lnTo>
                    <a:pt x="4900873" y="765630"/>
                  </a:lnTo>
                  <a:lnTo>
                    <a:pt x="4866532" y="736643"/>
                  </a:lnTo>
                  <a:lnTo>
                    <a:pt x="4831781" y="708133"/>
                  </a:lnTo>
                  <a:lnTo>
                    <a:pt x="4796625" y="680105"/>
                  </a:lnTo>
                  <a:lnTo>
                    <a:pt x="4761069" y="652565"/>
                  </a:lnTo>
                  <a:lnTo>
                    <a:pt x="4725118" y="625518"/>
                  </a:lnTo>
                  <a:lnTo>
                    <a:pt x="4688778" y="598968"/>
                  </a:lnTo>
                  <a:lnTo>
                    <a:pt x="4652053" y="572921"/>
                  </a:lnTo>
                  <a:lnTo>
                    <a:pt x="4614949" y="547382"/>
                  </a:lnTo>
                  <a:lnTo>
                    <a:pt x="4577471" y="522356"/>
                  </a:lnTo>
                  <a:lnTo>
                    <a:pt x="4539624" y="497848"/>
                  </a:lnTo>
                  <a:lnTo>
                    <a:pt x="4501413" y="473863"/>
                  </a:lnTo>
                  <a:lnTo>
                    <a:pt x="4462843" y="450406"/>
                  </a:lnTo>
                  <a:lnTo>
                    <a:pt x="4423919" y="427482"/>
                  </a:lnTo>
                  <a:lnTo>
                    <a:pt x="4384647" y="405096"/>
                  </a:lnTo>
                  <a:lnTo>
                    <a:pt x="4345031" y="383254"/>
                  </a:lnTo>
                  <a:lnTo>
                    <a:pt x="4305077" y="361960"/>
                  </a:lnTo>
                  <a:lnTo>
                    <a:pt x="4264790" y="341219"/>
                  </a:lnTo>
                  <a:lnTo>
                    <a:pt x="4224174" y="321037"/>
                  </a:lnTo>
                  <a:lnTo>
                    <a:pt x="4183236" y="301418"/>
                  </a:lnTo>
                  <a:lnTo>
                    <a:pt x="4141980" y="282368"/>
                  </a:lnTo>
                  <a:lnTo>
                    <a:pt x="4100411" y="263892"/>
                  </a:lnTo>
                  <a:lnTo>
                    <a:pt x="4058534" y="245994"/>
                  </a:lnTo>
                  <a:lnTo>
                    <a:pt x="4016355" y="228680"/>
                  </a:lnTo>
                  <a:lnTo>
                    <a:pt x="3973879" y="211955"/>
                  </a:lnTo>
                  <a:lnTo>
                    <a:pt x="3931110" y="195823"/>
                  </a:lnTo>
                  <a:lnTo>
                    <a:pt x="3888055" y="180291"/>
                  </a:lnTo>
                  <a:lnTo>
                    <a:pt x="3844717" y="165363"/>
                  </a:lnTo>
                  <a:lnTo>
                    <a:pt x="3801103" y="151043"/>
                  </a:lnTo>
                  <a:lnTo>
                    <a:pt x="3757217" y="137338"/>
                  </a:lnTo>
                  <a:lnTo>
                    <a:pt x="3713064" y="124252"/>
                  </a:lnTo>
                  <a:lnTo>
                    <a:pt x="3668649" y="111790"/>
                  </a:lnTo>
                  <a:lnTo>
                    <a:pt x="3623979" y="99958"/>
                  </a:lnTo>
                  <a:lnTo>
                    <a:pt x="3579057" y="88760"/>
                  </a:lnTo>
                  <a:lnTo>
                    <a:pt x="3533889" y="78202"/>
                  </a:lnTo>
                  <a:lnTo>
                    <a:pt x="3488480" y="68288"/>
                  </a:lnTo>
                  <a:lnTo>
                    <a:pt x="3442835" y="59023"/>
                  </a:lnTo>
                  <a:lnTo>
                    <a:pt x="3396960" y="50413"/>
                  </a:lnTo>
                  <a:lnTo>
                    <a:pt x="3350859" y="42463"/>
                  </a:lnTo>
                  <a:lnTo>
                    <a:pt x="3304537" y="35178"/>
                  </a:lnTo>
                  <a:lnTo>
                    <a:pt x="3258000" y="28562"/>
                  </a:lnTo>
                  <a:lnTo>
                    <a:pt x="3211253" y="22622"/>
                  </a:lnTo>
                  <a:lnTo>
                    <a:pt x="3164301" y="17361"/>
                  </a:lnTo>
                  <a:lnTo>
                    <a:pt x="3117148" y="12785"/>
                  </a:lnTo>
                  <a:lnTo>
                    <a:pt x="3069801" y="8900"/>
                  </a:lnTo>
                  <a:lnTo>
                    <a:pt x="3022264" y="5709"/>
                  </a:lnTo>
                  <a:lnTo>
                    <a:pt x="2974543" y="3219"/>
                  </a:lnTo>
                  <a:lnTo>
                    <a:pt x="2926642" y="1434"/>
                  </a:lnTo>
                  <a:lnTo>
                    <a:pt x="2878566" y="359"/>
                  </a:lnTo>
                  <a:lnTo>
                    <a:pt x="2830322" y="0"/>
                  </a:lnTo>
                  <a:close/>
                </a:path>
              </a:pathLst>
            </a:custGeom>
            <a:solidFill>
              <a:srgbClr val="FFFFFF">
                <a:alpha val="74900"/>
              </a:srgbClr>
            </a:solidFill>
          </p:spPr>
          <p:txBody>
            <a:bodyPr wrap="square" lIns="0" tIns="0" rIns="0" bIns="0" rtlCol="0"/>
            <a:lstStyle/>
            <a:p>
              <a:endParaRPr/>
            </a:p>
          </p:txBody>
        </p:sp>
        <p:sp>
          <p:nvSpPr>
            <p:cNvPr id="5" name="object 5"/>
            <p:cNvSpPr/>
            <p:nvPr/>
          </p:nvSpPr>
          <p:spPr>
            <a:xfrm>
              <a:off x="2287016" y="3337178"/>
              <a:ext cx="935990" cy="0"/>
            </a:xfrm>
            <a:custGeom>
              <a:avLst/>
              <a:gdLst/>
              <a:ahLst/>
              <a:cxnLst/>
              <a:rect l="l" t="t" r="r" b="b"/>
              <a:pathLst>
                <a:path w="935989">
                  <a:moveTo>
                    <a:pt x="0" y="0"/>
                  </a:moveTo>
                  <a:lnTo>
                    <a:pt x="935482" y="0"/>
                  </a:lnTo>
                </a:path>
              </a:pathLst>
            </a:custGeom>
            <a:ln w="25400">
              <a:solidFill>
                <a:srgbClr val="252525"/>
              </a:solidFill>
            </a:ln>
          </p:spPr>
          <p:txBody>
            <a:bodyPr wrap="square" lIns="0" tIns="0" rIns="0" bIns="0" rtlCol="0"/>
            <a:lstStyle/>
            <a:p>
              <a:endParaRPr/>
            </a:p>
          </p:txBody>
        </p:sp>
      </p:grpSp>
      <p:sp>
        <p:nvSpPr>
          <p:cNvPr id="6" name="object 6"/>
          <p:cNvSpPr txBox="1">
            <a:spLocks noGrp="1"/>
          </p:cNvSpPr>
          <p:nvPr>
            <p:ph type="title"/>
          </p:nvPr>
        </p:nvSpPr>
        <p:spPr>
          <a:xfrm>
            <a:off x="578307" y="1273302"/>
            <a:ext cx="4487545" cy="1818005"/>
          </a:xfrm>
          <a:prstGeom prst="rect">
            <a:avLst/>
          </a:prstGeom>
        </p:spPr>
        <p:txBody>
          <a:bodyPr vert="horz" wrap="square" lIns="0" tIns="76835" rIns="0" bIns="0" rtlCol="0">
            <a:spAutoFit/>
          </a:bodyPr>
          <a:lstStyle/>
          <a:p>
            <a:pPr marL="12700" marR="5080" indent="-3175" algn="ctr">
              <a:lnSpc>
                <a:spcPct val="90000"/>
              </a:lnSpc>
              <a:spcBef>
                <a:spcPts val="605"/>
              </a:spcBef>
            </a:pPr>
            <a:r>
              <a:rPr sz="4200" spc="-25" dirty="0">
                <a:latin typeface="Calibri Light"/>
                <a:cs typeface="Calibri Light"/>
              </a:rPr>
              <a:t>inovasyonun </a:t>
            </a:r>
            <a:r>
              <a:rPr sz="4200" spc="-20" dirty="0">
                <a:latin typeface="Calibri Light"/>
                <a:cs typeface="Calibri Light"/>
              </a:rPr>
              <a:t> </a:t>
            </a:r>
            <a:r>
              <a:rPr sz="4200" spc="-10" dirty="0">
                <a:latin typeface="Calibri Light"/>
                <a:cs typeface="Calibri Light"/>
              </a:rPr>
              <a:t>teknolojik</a:t>
            </a:r>
            <a:r>
              <a:rPr sz="4200" spc="-95" dirty="0">
                <a:latin typeface="Calibri Light"/>
                <a:cs typeface="Calibri Light"/>
              </a:rPr>
              <a:t> </a:t>
            </a:r>
            <a:r>
              <a:rPr sz="4200" spc="-10" dirty="0">
                <a:latin typeface="Calibri Light"/>
                <a:cs typeface="Calibri Light"/>
              </a:rPr>
              <a:t>gelişmeyle </a:t>
            </a:r>
            <a:r>
              <a:rPr sz="4200" spc="-935" dirty="0">
                <a:latin typeface="Calibri Light"/>
                <a:cs typeface="Calibri Light"/>
              </a:rPr>
              <a:t> </a:t>
            </a:r>
            <a:r>
              <a:rPr sz="4200" spc="-5" dirty="0">
                <a:latin typeface="Calibri Light"/>
                <a:cs typeface="Calibri Light"/>
              </a:rPr>
              <a:t>ilişkisi</a:t>
            </a:r>
            <a:endParaRPr sz="4200">
              <a:latin typeface="Calibri Light"/>
              <a:cs typeface="Calibri Light"/>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a:t>
            </a:fld>
            <a:endParaRPr dirty="0"/>
          </a:p>
        </p:txBody>
      </p:sp>
      <p:sp>
        <p:nvSpPr>
          <p:cNvPr id="7" name="object 7"/>
          <p:cNvSpPr txBox="1"/>
          <p:nvPr/>
        </p:nvSpPr>
        <p:spPr>
          <a:xfrm>
            <a:off x="732536" y="3836289"/>
            <a:ext cx="4180204" cy="1708785"/>
          </a:xfrm>
          <a:prstGeom prst="rect">
            <a:avLst/>
          </a:prstGeom>
        </p:spPr>
        <p:txBody>
          <a:bodyPr vert="horz" wrap="square" lIns="0" tIns="48895" rIns="0" bIns="0" rtlCol="0">
            <a:spAutoFit/>
          </a:bodyPr>
          <a:lstStyle/>
          <a:p>
            <a:pPr marL="12700" marR="5080" algn="ctr">
              <a:lnSpc>
                <a:spcPct val="90000"/>
              </a:lnSpc>
              <a:spcBef>
                <a:spcPts val="385"/>
              </a:spcBef>
            </a:pPr>
            <a:r>
              <a:rPr sz="2400" spc="-5" dirty="0">
                <a:latin typeface="Calibri"/>
                <a:cs typeface="Calibri"/>
              </a:rPr>
              <a:t>“teknolojik</a:t>
            </a:r>
            <a:r>
              <a:rPr sz="2400" spc="-60" dirty="0">
                <a:latin typeface="Calibri"/>
                <a:cs typeface="Calibri"/>
              </a:rPr>
              <a:t> </a:t>
            </a:r>
            <a:r>
              <a:rPr sz="2400" spc="-10" dirty="0">
                <a:latin typeface="Calibri"/>
                <a:cs typeface="Calibri"/>
              </a:rPr>
              <a:t>gelişme”nin</a:t>
            </a:r>
            <a:r>
              <a:rPr sz="2400" spc="-40" dirty="0">
                <a:latin typeface="Calibri"/>
                <a:cs typeface="Calibri"/>
              </a:rPr>
              <a:t> </a:t>
            </a:r>
            <a:r>
              <a:rPr sz="2400" spc="-15" dirty="0">
                <a:latin typeface="Calibri"/>
                <a:cs typeface="Calibri"/>
              </a:rPr>
              <a:t>ekonomik </a:t>
            </a:r>
            <a:r>
              <a:rPr sz="2400" spc="-530" dirty="0">
                <a:latin typeface="Calibri"/>
                <a:cs typeface="Calibri"/>
              </a:rPr>
              <a:t> </a:t>
            </a:r>
            <a:r>
              <a:rPr sz="2400" dirty="0">
                <a:latin typeface="Calibri"/>
                <a:cs typeface="Calibri"/>
              </a:rPr>
              <a:t>açıdan </a:t>
            </a:r>
            <a:r>
              <a:rPr sz="2400" spc="-5" dirty="0">
                <a:latin typeface="Calibri"/>
                <a:cs typeface="Calibri"/>
              </a:rPr>
              <a:t>bir </a:t>
            </a:r>
            <a:r>
              <a:rPr sz="2400" dirty="0">
                <a:latin typeface="Calibri"/>
                <a:cs typeface="Calibri"/>
              </a:rPr>
              <a:t>anlam </a:t>
            </a:r>
            <a:r>
              <a:rPr sz="2400" spc="-10" dirty="0">
                <a:latin typeface="Calibri"/>
                <a:cs typeface="Calibri"/>
              </a:rPr>
              <a:t>ifade </a:t>
            </a:r>
            <a:r>
              <a:rPr sz="2400" spc="-5" dirty="0">
                <a:latin typeface="Calibri"/>
                <a:cs typeface="Calibri"/>
              </a:rPr>
              <a:t>edebilmesi </a:t>
            </a:r>
            <a:r>
              <a:rPr sz="2400" spc="-530" dirty="0">
                <a:latin typeface="Calibri"/>
                <a:cs typeface="Calibri"/>
              </a:rPr>
              <a:t> </a:t>
            </a:r>
            <a:r>
              <a:rPr sz="2400" dirty="0">
                <a:latin typeface="Calibri"/>
                <a:cs typeface="Calibri"/>
              </a:rPr>
              <a:t>için, </a:t>
            </a:r>
            <a:r>
              <a:rPr sz="2400" spc="-5" dirty="0">
                <a:latin typeface="Calibri"/>
                <a:cs typeface="Calibri"/>
              </a:rPr>
              <a:t>işletmenin </a:t>
            </a:r>
            <a:r>
              <a:rPr sz="2400" dirty="0">
                <a:latin typeface="Calibri"/>
                <a:cs typeface="Calibri"/>
              </a:rPr>
              <a:t>mali riski </a:t>
            </a:r>
            <a:r>
              <a:rPr sz="2400" spc="-30" dirty="0">
                <a:latin typeface="Calibri"/>
                <a:cs typeface="Calibri"/>
              </a:rPr>
              <a:t>göze </a:t>
            </a:r>
            <a:r>
              <a:rPr sz="2400" spc="-25" dirty="0">
                <a:latin typeface="Calibri"/>
                <a:cs typeface="Calibri"/>
              </a:rPr>
              <a:t> </a:t>
            </a:r>
            <a:r>
              <a:rPr sz="2400" spc="-10" dirty="0">
                <a:latin typeface="Calibri"/>
                <a:cs typeface="Calibri"/>
              </a:rPr>
              <a:t>alarak </a:t>
            </a:r>
            <a:r>
              <a:rPr sz="2400" spc="-5" dirty="0">
                <a:latin typeface="Calibri"/>
                <a:cs typeface="Calibri"/>
              </a:rPr>
              <a:t>teknolojik gelişmeyi </a:t>
            </a:r>
            <a:r>
              <a:rPr sz="2400" dirty="0">
                <a:latin typeface="Calibri"/>
                <a:cs typeface="Calibri"/>
              </a:rPr>
              <a:t> </a:t>
            </a:r>
            <a:r>
              <a:rPr sz="2400" spc="-15" dirty="0">
                <a:latin typeface="Calibri"/>
                <a:cs typeface="Calibri"/>
              </a:rPr>
              <a:t>inovasyona</a:t>
            </a:r>
            <a:r>
              <a:rPr sz="2400" spc="-20" dirty="0">
                <a:latin typeface="Calibri"/>
                <a:cs typeface="Calibri"/>
              </a:rPr>
              <a:t> </a:t>
            </a:r>
            <a:r>
              <a:rPr sz="2400" spc="-5" dirty="0">
                <a:latin typeface="Calibri"/>
                <a:cs typeface="Calibri"/>
              </a:rPr>
              <a:t>dönüştürmesi</a:t>
            </a:r>
            <a:r>
              <a:rPr sz="2400" spc="-35" dirty="0">
                <a:latin typeface="Calibri"/>
                <a:cs typeface="Calibri"/>
              </a:rPr>
              <a:t> </a:t>
            </a:r>
            <a:r>
              <a:rPr sz="2400" spc="-10" dirty="0">
                <a:latin typeface="Calibri"/>
                <a:cs typeface="Calibri"/>
              </a:rPr>
              <a:t>gerekir</a:t>
            </a:r>
            <a:endParaRPr sz="24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7092" y="285369"/>
            <a:ext cx="8291195" cy="665480"/>
          </a:xfrm>
          <a:prstGeom prst="rect">
            <a:avLst/>
          </a:prstGeom>
        </p:spPr>
        <p:txBody>
          <a:bodyPr vert="horz" wrap="square" lIns="0" tIns="12700" rIns="0" bIns="0" rtlCol="0">
            <a:spAutoFit/>
          </a:bodyPr>
          <a:lstStyle/>
          <a:p>
            <a:pPr marL="12700">
              <a:lnSpc>
                <a:spcPct val="100000"/>
              </a:lnSpc>
              <a:spcBef>
                <a:spcPts val="100"/>
              </a:spcBef>
            </a:pPr>
            <a:r>
              <a:rPr sz="4200" i="1" spc="-5" dirty="0">
                <a:latin typeface="Calibri Light"/>
                <a:cs typeface="Calibri Light"/>
              </a:rPr>
              <a:t>insanlık</a:t>
            </a:r>
            <a:r>
              <a:rPr sz="4200" i="1" spc="-10" dirty="0">
                <a:latin typeface="Calibri Light"/>
                <a:cs typeface="Calibri Light"/>
              </a:rPr>
              <a:t> </a:t>
            </a:r>
            <a:r>
              <a:rPr sz="4200" i="1" spc="-15" dirty="0">
                <a:latin typeface="Calibri Light"/>
                <a:cs typeface="Calibri Light"/>
              </a:rPr>
              <a:t>tarihi </a:t>
            </a:r>
            <a:r>
              <a:rPr sz="4200" i="1" spc="-5" dirty="0">
                <a:latin typeface="Calibri Light"/>
                <a:cs typeface="Calibri Light"/>
              </a:rPr>
              <a:t>-</a:t>
            </a:r>
            <a:r>
              <a:rPr sz="4200" i="1" spc="-10" dirty="0">
                <a:latin typeface="Calibri Light"/>
                <a:cs typeface="Calibri Light"/>
              </a:rPr>
              <a:t> </a:t>
            </a:r>
            <a:r>
              <a:rPr sz="4200" i="1" dirty="0">
                <a:latin typeface="Calibri Light"/>
                <a:cs typeface="Calibri Light"/>
              </a:rPr>
              <a:t>21.</a:t>
            </a:r>
            <a:r>
              <a:rPr sz="4200" i="1" spc="-5" dirty="0">
                <a:latin typeface="Calibri Light"/>
                <a:cs typeface="Calibri Light"/>
              </a:rPr>
              <a:t> yüzyıl</a:t>
            </a:r>
            <a:r>
              <a:rPr sz="4200" i="1" spc="-20" dirty="0">
                <a:latin typeface="Calibri Light"/>
                <a:cs typeface="Calibri Light"/>
              </a:rPr>
              <a:t> </a:t>
            </a:r>
            <a:r>
              <a:rPr sz="4200" i="1" spc="-15" dirty="0">
                <a:latin typeface="Calibri Light"/>
                <a:cs typeface="Calibri Light"/>
              </a:rPr>
              <a:t>inovasyonları</a:t>
            </a:r>
            <a:r>
              <a:rPr sz="4200" i="1" dirty="0">
                <a:latin typeface="Calibri Light"/>
                <a:cs typeface="Calibri Light"/>
              </a:rPr>
              <a:t> </a:t>
            </a:r>
            <a:endParaRPr sz="4200">
              <a:latin typeface="Calibri Light"/>
              <a:cs typeface="Calibri Light"/>
            </a:endParaRPr>
          </a:p>
        </p:txBody>
      </p:sp>
      <p:sp>
        <p:nvSpPr>
          <p:cNvPr id="3" name="object 3"/>
          <p:cNvSpPr txBox="1"/>
          <p:nvPr/>
        </p:nvSpPr>
        <p:spPr>
          <a:xfrm>
            <a:off x="2225167" y="2073401"/>
            <a:ext cx="2750820" cy="3220720"/>
          </a:xfrm>
          <a:prstGeom prst="rect">
            <a:avLst/>
          </a:prstGeom>
        </p:spPr>
        <p:txBody>
          <a:bodyPr vert="horz" wrap="square" lIns="0" tIns="104140" rIns="0" bIns="0" rtlCol="0">
            <a:spAutoFit/>
          </a:bodyPr>
          <a:lstStyle/>
          <a:p>
            <a:pPr marL="241300" indent="-228600">
              <a:lnSpc>
                <a:spcPct val="100000"/>
              </a:lnSpc>
              <a:spcBef>
                <a:spcPts val="820"/>
              </a:spcBef>
              <a:buFont typeface="Arial MT"/>
              <a:buChar char="•"/>
              <a:tabLst>
                <a:tab pos="241300" algn="l"/>
              </a:tabLst>
            </a:pPr>
            <a:r>
              <a:rPr sz="2400" spc="-25" dirty="0">
                <a:latin typeface="Calibri"/>
                <a:cs typeface="Calibri"/>
              </a:rPr>
              <a:t>Ateş</a:t>
            </a:r>
            <a:r>
              <a:rPr sz="2400" spc="-35" dirty="0">
                <a:latin typeface="Calibri"/>
                <a:cs typeface="Calibri"/>
              </a:rPr>
              <a:t> </a:t>
            </a:r>
            <a:r>
              <a:rPr sz="2400" spc="-5" dirty="0">
                <a:latin typeface="Calibri"/>
                <a:cs typeface="Calibri"/>
              </a:rPr>
              <a:t>(MÖ</a:t>
            </a:r>
            <a:r>
              <a:rPr sz="2400" spc="-40" dirty="0">
                <a:latin typeface="Calibri"/>
                <a:cs typeface="Calibri"/>
              </a:rPr>
              <a:t> </a:t>
            </a:r>
            <a:r>
              <a:rPr sz="2400" spc="-5" dirty="0">
                <a:latin typeface="Calibri"/>
                <a:cs typeface="Calibri"/>
              </a:rPr>
              <a:t>400,000)</a:t>
            </a:r>
            <a:endParaRPr sz="2400">
              <a:latin typeface="Calibri"/>
              <a:cs typeface="Calibri"/>
            </a:endParaRPr>
          </a:p>
          <a:p>
            <a:pPr marL="241300" indent="-228600">
              <a:lnSpc>
                <a:spcPct val="100000"/>
              </a:lnSpc>
              <a:spcBef>
                <a:spcPts val="720"/>
              </a:spcBef>
              <a:buFont typeface="Arial MT"/>
              <a:buChar char="•"/>
              <a:tabLst>
                <a:tab pos="241300" algn="l"/>
              </a:tabLst>
            </a:pPr>
            <a:r>
              <a:rPr sz="2400" spc="-5" dirty="0">
                <a:latin typeface="Calibri"/>
                <a:cs typeface="Calibri"/>
              </a:rPr>
              <a:t>Dil</a:t>
            </a:r>
            <a:r>
              <a:rPr sz="2400" spc="-45" dirty="0">
                <a:latin typeface="Calibri"/>
                <a:cs typeface="Calibri"/>
              </a:rPr>
              <a:t> </a:t>
            </a:r>
            <a:r>
              <a:rPr sz="2400" spc="-5" dirty="0">
                <a:latin typeface="Calibri"/>
                <a:cs typeface="Calibri"/>
              </a:rPr>
              <a:t>(MÖ</a:t>
            </a:r>
            <a:r>
              <a:rPr sz="2400" spc="-30" dirty="0">
                <a:latin typeface="Calibri"/>
                <a:cs typeface="Calibri"/>
              </a:rPr>
              <a:t> </a:t>
            </a:r>
            <a:r>
              <a:rPr sz="2400" spc="-5" dirty="0">
                <a:latin typeface="Calibri"/>
                <a:cs typeface="Calibri"/>
              </a:rPr>
              <a:t>100,000)</a:t>
            </a:r>
            <a:endParaRPr sz="2400">
              <a:latin typeface="Calibri"/>
              <a:cs typeface="Calibri"/>
            </a:endParaRPr>
          </a:p>
          <a:p>
            <a:pPr marL="241300" indent="-228600">
              <a:lnSpc>
                <a:spcPct val="100000"/>
              </a:lnSpc>
              <a:spcBef>
                <a:spcPts val="710"/>
              </a:spcBef>
              <a:buFont typeface="Arial MT"/>
              <a:buChar char="•"/>
              <a:tabLst>
                <a:tab pos="241300" algn="l"/>
              </a:tabLst>
            </a:pPr>
            <a:r>
              <a:rPr sz="2400" spc="-10" dirty="0">
                <a:latin typeface="Calibri"/>
                <a:cs typeface="Calibri"/>
              </a:rPr>
              <a:t>Ticaret</a:t>
            </a:r>
            <a:r>
              <a:rPr sz="2400" spc="-55" dirty="0">
                <a:latin typeface="Calibri"/>
                <a:cs typeface="Calibri"/>
              </a:rPr>
              <a:t> </a:t>
            </a:r>
            <a:r>
              <a:rPr sz="2400" spc="-5" dirty="0">
                <a:latin typeface="Calibri"/>
                <a:cs typeface="Calibri"/>
              </a:rPr>
              <a:t>(MÖ</a:t>
            </a:r>
            <a:r>
              <a:rPr sz="2400" spc="-55" dirty="0">
                <a:latin typeface="Calibri"/>
                <a:cs typeface="Calibri"/>
              </a:rPr>
              <a:t> </a:t>
            </a:r>
            <a:r>
              <a:rPr sz="2400" spc="-5" dirty="0">
                <a:latin typeface="Calibri"/>
                <a:cs typeface="Calibri"/>
              </a:rPr>
              <a:t>17,000)</a:t>
            </a:r>
            <a:endParaRPr sz="2400">
              <a:latin typeface="Calibri"/>
              <a:cs typeface="Calibri"/>
            </a:endParaRPr>
          </a:p>
          <a:p>
            <a:pPr marL="241300" indent="-228600">
              <a:lnSpc>
                <a:spcPct val="100000"/>
              </a:lnSpc>
              <a:spcBef>
                <a:spcPts val="705"/>
              </a:spcBef>
              <a:buFont typeface="Arial MT"/>
              <a:buChar char="•"/>
              <a:tabLst>
                <a:tab pos="241300" algn="l"/>
              </a:tabLst>
            </a:pPr>
            <a:r>
              <a:rPr sz="2400" spc="-40" dirty="0">
                <a:latin typeface="Calibri"/>
                <a:cs typeface="Calibri"/>
              </a:rPr>
              <a:t>Tarım</a:t>
            </a:r>
            <a:r>
              <a:rPr sz="2400" spc="-45" dirty="0">
                <a:latin typeface="Calibri"/>
                <a:cs typeface="Calibri"/>
              </a:rPr>
              <a:t> </a:t>
            </a:r>
            <a:r>
              <a:rPr sz="2400" spc="-5" dirty="0">
                <a:latin typeface="Calibri"/>
                <a:cs typeface="Calibri"/>
              </a:rPr>
              <a:t>(MÖ</a:t>
            </a:r>
            <a:r>
              <a:rPr sz="2400" spc="-55" dirty="0">
                <a:latin typeface="Calibri"/>
                <a:cs typeface="Calibri"/>
              </a:rPr>
              <a:t> </a:t>
            </a:r>
            <a:r>
              <a:rPr sz="2400" spc="-5" dirty="0">
                <a:latin typeface="Calibri"/>
                <a:cs typeface="Calibri"/>
              </a:rPr>
              <a:t>15,000)</a:t>
            </a:r>
            <a:endParaRPr sz="2400">
              <a:latin typeface="Calibri"/>
              <a:cs typeface="Calibri"/>
            </a:endParaRPr>
          </a:p>
          <a:p>
            <a:pPr marL="241300" indent="-228600">
              <a:lnSpc>
                <a:spcPct val="100000"/>
              </a:lnSpc>
              <a:spcBef>
                <a:spcPts val="725"/>
              </a:spcBef>
              <a:buFont typeface="Arial MT"/>
              <a:buChar char="•"/>
              <a:tabLst>
                <a:tab pos="241300" algn="l"/>
              </a:tabLst>
            </a:pPr>
            <a:r>
              <a:rPr sz="2400" spc="-45" dirty="0">
                <a:latin typeface="Calibri"/>
                <a:cs typeface="Calibri"/>
              </a:rPr>
              <a:t>Tekne</a:t>
            </a:r>
            <a:r>
              <a:rPr sz="2400" spc="-15" dirty="0">
                <a:latin typeface="Calibri"/>
                <a:cs typeface="Calibri"/>
              </a:rPr>
              <a:t> </a:t>
            </a:r>
            <a:r>
              <a:rPr sz="2400" spc="-5" dirty="0">
                <a:latin typeface="Calibri"/>
                <a:cs typeface="Calibri"/>
              </a:rPr>
              <a:t>(MÖ</a:t>
            </a:r>
            <a:r>
              <a:rPr sz="2400" spc="-40" dirty="0">
                <a:latin typeface="Calibri"/>
                <a:cs typeface="Calibri"/>
              </a:rPr>
              <a:t> </a:t>
            </a:r>
            <a:r>
              <a:rPr sz="2400" spc="-5" dirty="0">
                <a:latin typeface="Calibri"/>
                <a:cs typeface="Calibri"/>
              </a:rPr>
              <a:t>4,000)</a:t>
            </a:r>
            <a:endParaRPr sz="2400">
              <a:latin typeface="Calibri"/>
              <a:cs typeface="Calibri"/>
            </a:endParaRPr>
          </a:p>
          <a:p>
            <a:pPr marL="241300" indent="-228600">
              <a:lnSpc>
                <a:spcPct val="100000"/>
              </a:lnSpc>
              <a:spcBef>
                <a:spcPts val="705"/>
              </a:spcBef>
              <a:buFont typeface="Arial MT"/>
              <a:buChar char="•"/>
              <a:tabLst>
                <a:tab pos="241300" algn="l"/>
              </a:tabLst>
            </a:pPr>
            <a:r>
              <a:rPr sz="2400" spc="-40" dirty="0">
                <a:latin typeface="Calibri"/>
                <a:cs typeface="Calibri"/>
              </a:rPr>
              <a:t>Tekerlek </a:t>
            </a:r>
            <a:r>
              <a:rPr sz="2400" spc="-5" dirty="0">
                <a:latin typeface="Calibri"/>
                <a:cs typeface="Calibri"/>
              </a:rPr>
              <a:t>(MÖ</a:t>
            </a:r>
            <a:r>
              <a:rPr sz="2400" spc="-30" dirty="0">
                <a:latin typeface="Calibri"/>
                <a:cs typeface="Calibri"/>
              </a:rPr>
              <a:t> </a:t>
            </a:r>
            <a:r>
              <a:rPr sz="2400" spc="-5" dirty="0">
                <a:latin typeface="Calibri"/>
                <a:cs typeface="Calibri"/>
              </a:rPr>
              <a:t>3,400)</a:t>
            </a:r>
            <a:endParaRPr sz="2400">
              <a:latin typeface="Calibri"/>
              <a:cs typeface="Calibri"/>
            </a:endParaRPr>
          </a:p>
          <a:p>
            <a:pPr marL="241300" indent="-228600">
              <a:lnSpc>
                <a:spcPct val="100000"/>
              </a:lnSpc>
              <a:spcBef>
                <a:spcPts val="710"/>
              </a:spcBef>
              <a:buFont typeface="Arial MT"/>
              <a:buChar char="•"/>
              <a:tabLst>
                <a:tab pos="241300" algn="l"/>
              </a:tabLst>
            </a:pPr>
            <a:r>
              <a:rPr sz="2400" spc="-25" dirty="0">
                <a:latin typeface="Calibri"/>
                <a:cs typeface="Calibri"/>
              </a:rPr>
              <a:t>Para</a:t>
            </a:r>
            <a:r>
              <a:rPr sz="2400" spc="-40" dirty="0">
                <a:latin typeface="Calibri"/>
                <a:cs typeface="Calibri"/>
              </a:rPr>
              <a:t> </a:t>
            </a:r>
            <a:r>
              <a:rPr sz="2400" spc="-5" dirty="0">
                <a:latin typeface="Calibri"/>
                <a:cs typeface="Calibri"/>
              </a:rPr>
              <a:t>(MÖ</a:t>
            </a:r>
            <a:r>
              <a:rPr sz="2400" spc="-45" dirty="0">
                <a:latin typeface="Calibri"/>
                <a:cs typeface="Calibri"/>
              </a:rPr>
              <a:t> </a:t>
            </a:r>
            <a:r>
              <a:rPr sz="2400" spc="-5" dirty="0">
                <a:latin typeface="Calibri"/>
                <a:cs typeface="Calibri"/>
              </a:rPr>
              <a:t>3,000)</a:t>
            </a:r>
            <a:endParaRPr sz="2400">
              <a:latin typeface="Calibri"/>
              <a:cs typeface="Calibri"/>
            </a:endParaRPr>
          </a:p>
        </p:txBody>
      </p:sp>
      <p:sp>
        <p:nvSpPr>
          <p:cNvPr id="4" name="object 4"/>
          <p:cNvSpPr txBox="1"/>
          <p:nvPr/>
        </p:nvSpPr>
        <p:spPr>
          <a:xfrm>
            <a:off x="5967729" y="1540959"/>
            <a:ext cx="3465195" cy="4909820"/>
          </a:xfrm>
          <a:prstGeom prst="rect">
            <a:avLst/>
          </a:prstGeom>
        </p:spPr>
        <p:txBody>
          <a:bodyPr vert="horz" wrap="square" lIns="0" tIns="59690" rIns="0" bIns="0" rtlCol="0">
            <a:spAutoFit/>
          </a:bodyPr>
          <a:lstStyle/>
          <a:p>
            <a:pPr marL="241300" indent="-228600">
              <a:lnSpc>
                <a:spcPct val="100000"/>
              </a:lnSpc>
              <a:spcBef>
                <a:spcPts val="470"/>
              </a:spcBef>
              <a:buFont typeface="Arial MT"/>
              <a:buChar char="•"/>
              <a:tabLst>
                <a:tab pos="241300" algn="l"/>
              </a:tabLst>
            </a:pPr>
            <a:r>
              <a:rPr sz="2600" dirty="0">
                <a:latin typeface="Calibri"/>
                <a:cs typeface="Calibri"/>
              </a:rPr>
              <a:t>Akıllı</a:t>
            </a:r>
            <a:r>
              <a:rPr sz="2600" spc="-35" dirty="0">
                <a:latin typeface="Calibri"/>
                <a:cs typeface="Calibri"/>
              </a:rPr>
              <a:t> </a:t>
            </a:r>
            <a:r>
              <a:rPr sz="2600" spc="-15" dirty="0">
                <a:latin typeface="Calibri"/>
                <a:cs typeface="Calibri"/>
              </a:rPr>
              <a:t>telefonlar</a:t>
            </a:r>
            <a:endParaRPr sz="2600">
              <a:latin typeface="Calibri"/>
              <a:cs typeface="Calibri"/>
            </a:endParaRPr>
          </a:p>
          <a:p>
            <a:pPr marL="241300" indent="-228600">
              <a:lnSpc>
                <a:spcPct val="100000"/>
              </a:lnSpc>
              <a:spcBef>
                <a:spcPts val="375"/>
              </a:spcBef>
              <a:buFont typeface="Arial MT"/>
              <a:buChar char="•"/>
              <a:tabLst>
                <a:tab pos="241300" algn="l"/>
              </a:tabLst>
            </a:pPr>
            <a:r>
              <a:rPr sz="2600" spc="-40" dirty="0">
                <a:latin typeface="Calibri"/>
                <a:cs typeface="Calibri"/>
              </a:rPr>
              <a:t>Yapay</a:t>
            </a:r>
            <a:r>
              <a:rPr sz="2600" spc="-60" dirty="0">
                <a:latin typeface="Calibri"/>
                <a:cs typeface="Calibri"/>
              </a:rPr>
              <a:t> </a:t>
            </a:r>
            <a:r>
              <a:rPr sz="2600" spc="-10" dirty="0">
                <a:latin typeface="Calibri"/>
                <a:cs typeface="Calibri"/>
              </a:rPr>
              <a:t>Kalp</a:t>
            </a:r>
            <a:endParaRPr sz="2600">
              <a:latin typeface="Calibri"/>
              <a:cs typeface="Calibri"/>
            </a:endParaRPr>
          </a:p>
          <a:p>
            <a:pPr marL="241300" indent="-228600">
              <a:lnSpc>
                <a:spcPct val="100000"/>
              </a:lnSpc>
              <a:spcBef>
                <a:spcPts val="380"/>
              </a:spcBef>
              <a:buFont typeface="Arial MT"/>
              <a:buChar char="•"/>
              <a:tabLst>
                <a:tab pos="241300" algn="l"/>
              </a:tabLst>
            </a:pPr>
            <a:r>
              <a:rPr sz="2600" spc="-10" dirty="0">
                <a:latin typeface="Calibri"/>
                <a:cs typeface="Calibri"/>
              </a:rPr>
              <a:t>Robotik</a:t>
            </a:r>
            <a:endParaRPr sz="2600">
              <a:latin typeface="Calibri"/>
              <a:cs typeface="Calibri"/>
            </a:endParaRPr>
          </a:p>
          <a:p>
            <a:pPr marL="241300" indent="-228600">
              <a:lnSpc>
                <a:spcPct val="100000"/>
              </a:lnSpc>
              <a:spcBef>
                <a:spcPts val="375"/>
              </a:spcBef>
              <a:buFont typeface="Arial MT"/>
              <a:buChar char="•"/>
              <a:tabLst>
                <a:tab pos="241300" algn="l"/>
              </a:tabLst>
            </a:pPr>
            <a:r>
              <a:rPr sz="2600" spc="-10" dirty="0">
                <a:latin typeface="Calibri"/>
                <a:cs typeface="Calibri"/>
              </a:rPr>
              <a:t>Hidrojenle</a:t>
            </a:r>
            <a:r>
              <a:rPr sz="2600" spc="-45" dirty="0">
                <a:latin typeface="Calibri"/>
                <a:cs typeface="Calibri"/>
              </a:rPr>
              <a:t> </a:t>
            </a:r>
            <a:r>
              <a:rPr sz="2600" spc="-5" dirty="0">
                <a:latin typeface="Calibri"/>
                <a:cs typeface="Calibri"/>
              </a:rPr>
              <a:t>çalışan</a:t>
            </a:r>
            <a:r>
              <a:rPr sz="2600" spc="-10" dirty="0">
                <a:latin typeface="Calibri"/>
                <a:cs typeface="Calibri"/>
              </a:rPr>
              <a:t> araba</a:t>
            </a:r>
            <a:endParaRPr sz="2600">
              <a:latin typeface="Calibri"/>
              <a:cs typeface="Calibri"/>
            </a:endParaRPr>
          </a:p>
          <a:p>
            <a:pPr marL="241300" indent="-228600">
              <a:lnSpc>
                <a:spcPct val="100000"/>
              </a:lnSpc>
              <a:spcBef>
                <a:spcPts val="375"/>
              </a:spcBef>
              <a:buFont typeface="Arial MT"/>
              <a:buChar char="•"/>
              <a:tabLst>
                <a:tab pos="241300" algn="l"/>
              </a:tabLst>
            </a:pPr>
            <a:r>
              <a:rPr sz="2600" spc="-10" dirty="0">
                <a:latin typeface="Calibri"/>
                <a:cs typeface="Calibri"/>
              </a:rPr>
              <a:t>Metamalzemeler</a:t>
            </a:r>
            <a:endParaRPr sz="2600">
              <a:latin typeface="Calibri"/>
              <a:cs typeface="Calibri"/>
            </a:endParaRPr>
          </a:p>
          <a:p>
            <a:pPr marL="241300" indent="-228600">
              <a:lnSpc>
                <a:spcPct val="100000"/>
              </a:lnSpc>
              <a:spcBef>
                <a:spcPts val="384"/>
              </a:spcBef>
              <a:buFont typeface="Arial MT"/>
              <a:buChar char="•"/>
              <a:tabLst>
                <a:tab pos="241300" algn="l"/>
              </a:tabLst>
            </a:pPr>
            <a:r>
              <a:rPr sz="2600" spc="-45" dirty="0">
                <a:latin typeface="Calibri"/>
                <a:cs typeface="Calibri"/>
              </a:rPr>
              <a:t>Yapay </a:t>
            </a:r>
            <a:r>
              <a:rPr sz="2600" spc="-30" dirty="0">
                <a:latin typeface="Calibri"/>
                <a:cs typeface="Calibri"/>
              </a:rPr>
              <a:t>zeka</a:t>
            </a:r>
            <a:endParaRPr sz="2600">
              <a:latin typeface="Calibri"/>
              <a:cs typeface="Calibri"/>
            </a:endParaRPr>
          </a:p>
          <a:p>
            <a:pPr marL="241300" indent="-228600">
              <a:lnSpc>
                <a:spcPct val="100000"/>
              </a:lnSpc>
              <a:spcBef>
                <a:spcPts val="370"/>
              </a:spcBef>
              <a:buFont typeface="Arial MT"/>
              <a:buChar char="•"/>
              <a:tabLst>
                <a:tab pos="241300" algn="l"/>
              </a:tabLst>
            </a:pPr>
            <a:r>
              <a:rPr sz="2600" spc="-5" dirty="0">
                <a:latin typeface="Calibri"/>
                <a:cs typeface="Calibri"/>
              </a:rPr>
              <a:t>Genetik</a:t>
            </a:r>
            <a:r>
              <a:rPr sz="2600" spc="-55" dirty="0">
                <a:latin typeface="Calibri"/>
                <a:cs typeface="Calibri"/>
              </a:rPr>
              <a:t> </a:t>
            </a:r>
            <a:r>
              <a:rPr sz="2600" dirty="0">
                <a:latin typeface="Calibri"/>
                <a:cs typeface="Calibri"/>
              </a:rPr>
              <a:t>mühendisliği</a:t>
            </a:r>
            <a:endParaRPr sz="2600">
              <a:latin typeface="Calibri"/>
              <a:cs typeface="Calibri"/>
            </a:endParaRPr>
          </a:p>
          <a:p>
            <a:pPr marL="241300" indent="-228600">
              <a:lnSpc>
                <a:spcPct val="100000"/>
              </a:lnSpc>
              <a:spcBef>
                <a:spcPts val="375"/>
              </a:spcBef>
              <a:buFont typeface="Arial MT"/>
              <a:buChar char="•"/>
              <a:tabLst>
                <a:tab pos="241300" algn="l"/>
              </a:tabLst>
            </a:pPr>
            <a:r>
              <a:rPr sz="2600" spc="-5" dirty="0">
                <a:latin typeface="Calibri"/>
                <a:cs typeface="Calibri"/>
              </a:rPr>
              <a:t>3-D</a:t>
            </a:r>
            <a:r>
              <a:rPr sz="2600" spc="-35" dirty="0">
                <a:latin typeface="Calibri"/>
                <a:cs typeface="Calibri"/>
              </a:rPr>
              <a:t> </a:t>
            </a:r>
            <a:r>
              <a:rPr sz="2600" spc="-10" dirty="0">
                <a:latin typeface="Calibri"/>
                <a:cs typeface="Calibri"/>
              </a:rPr>
              <a:t>printer</a:t>
            </a:r>
            <a:endParaRPr sz="2600">
              <a:latin typeface="Calibri"/>
              <a:cs typeface="Calibri"/>
            </a:endParaRPr>
          </a:p>
          <a:p>
            <a:pPr marL="241300" indent="-228600">
              <a:lnSpc>
                <a:spcPct val="100000"/>
              </a:lnSpc>
              <a:spcBef>
                <a:spcPts val="384"/>
              </a:spcBef>
              <a:buFont typeface="Arial MT"/>
              <a:buChar char="•"/>
              <a:tabLst>
                <a:tab pos="241300" algn="l"/>
              </a:tabLst>
            </a:pPr>
            <a:r>
              <a:rPr sz="2600" spc="-5" dirty="0">
                <a:latin typeface="Calibri"/>
                <a:cs typeface="Calibri"/>
              </a:rPr>
              <a:t>Nanoteknoloji</a:t>
            </a:r>
            <a:endParaRPr sz="2600">
              <a:latin typeface="Calibri"/>
              <a:cs typeface="Calibri"/>
            </a:endParaRPr>
          </a:p>
          <a:p>
            <a:pPr marL="241300" indent="-228600">
              <a:lnSpc>
                <a:spcPct val="100000"/>
              </a:lnSpc>
              <a:spcBef>
                <a:spcPts val="375"/>
              </a:spcBef>
              <a:buFont typeface="Arial MT"/>
              <a:buChar char="•"/>
              <a:tabLst>
                <a:tab pos="241300" algn="l"/>
              </a:tabLst>
            </a:pPr>
            <a:r>
              <a:rPr sz="2600" spc="-15" dirty="0">
                <a:latin typeface="Calibri"/>
                <a:cs typeface="Calibri"/>
              </a:rPr>
              <a:t>Otomasyon</a:t>
            </a:r>
            <a:endParaRPr sz="2600">
              <a:latin typeface="Calibri"/>
              <a:cs typeface="Calibri"/>
            </a:endParaRPr>
          </a:p>
          <a:p>
            <a:pPr marL="241300" indent="-228600">
              <a:lnSpc>
                <a:spcPct val="100000"/>
              </a:lnSpc>
              <a:spcBef>
                <a:spcPts val="370"/>
              </a:spcBef>
              <a:buFont typeface="Arial MT"/>
              <a:buChar char="•"/>
              <a:tabLst>
                <a:tab pos="241300" algn="l"/>
              </a:tabLst>
            </a:pPr>
            <a:r>
              <a:rPr sz="2600" spc="-10" dirty="0">
                <a:latin typeface="Calibri"/>
                <a:cs typeface="Calibri"/>
              </a:rPr>
              <a:t>Facebook,</a:t>
            </a:r>
            <a:r>
              <a:rPr sz="2600" spc="-20" dirty="0">
                <a:latin typeface="Calibri"/>
                <a:cs typeface="Calibri"/>
              </a:rPr>
              <a:t> </a:t>
            </a:r>
            <a:r>
              <a:rPr sz="2600" spc="-5" dirty="0">
                <a:latin typeface="Calibri"/>
                <a:cs typeface="Calibri"/>
              </a:rPr>
              <a:t>skype</a:t>
            </a:r>
            <a:r>
              <a:rPr sz="2600" spc="-35" dirty="0">
                <a:latin typeface="Calibri"/>
                <a:cs typeface="Calibri"/>
              </a:rPr>
              <a:t> </a:t>
            </a:r>
            <a:r>
              <a:rPr sz="2600" spc="-5" dirty="0">
                <a:latin typeface="Calibri"/>
                <a:cs typeface="Calibri"/>
              </a:rPr>
              <a:t>vb</a:t>
            </a:r>
            <a:endParaRPr sz="2600">
              <a:latin typeface="Calibri"/>
              <a:cs typeface="Calibri"/>
            </a:endParaRPr>
          </a:p>
        </p:txBody>
      </p:sp>
      <p:grpSp>
        <p:nvGrpSpPr>
          <p:cNvPr id="5" name="object 5"/>
          <p:cNvGrpSpPr/>
          <p:nvPr/>
        </p:nvGrpSpPr>
        <p:grpSpPr>
          <a:xfrm>
            <a:off x="230124" y="1117091"/>
            <a:ext cx="11873865" cy="5194300"/>
            <a:chOff x="230124" y="1117091"/>
            <a:chExt cx="11873865" cy="5194300"/>
          </a:xfrm>
        </p:grpSpPr>
        <p:pic>
          <p:nvPicPr>
            <p:cNvPr id="6" name="object 6"/>
            <p:cNvPicPr/>
            <p:nvPr/>
          </p:nvPicPr>
          <p:blipFill>
            <a:blip r:embed="rId2" cstate="print"/>
            <a:stretch>
              <a:fillRect/>
            </a:stretch>
          </p:blipFill>
          <p:spPr>
            <a:xfrm>
              <a:off x="9665207" y="4930139"/>
              <a:ext cx="2438400" cy="1220724"/>
            </a:xfrm>
            <a:prstGeom prst="rect">
              <a:avLst/>
            </a:prstGeom>
          </p:spPr>
        </p:pic>
        <p:pic>
          <p:nvPicPr>
            <p:cNvPr id="7" name="object 7"/>
            <p:cNvPicPr/>
            <p:nvPr/>
          </p:nvPicPr>
          <p:blipFill>
            <a:blip r:embed="rId3" cstate="print"/>
            <a:stretch>
              <a:fillRect/>
            </a:stretch>
          </p:blipFill>
          <p:spPr>
            <a:xfrm>
              <a:off x="411480" y="3413759"/>
              <a:ext cx="1027176" cy="961644"/>
            </a:xfrm>
            <a:prstGeom prst="rect">
              <a:avLst/>
            </a:prstGeom>
          </p:spPr>
        </p:pic>
        <p:pic>
          <p:nvPicPr>
            <p:cNvPr id="8" name="object 8"/>
            <p:cNvPicPr/>
            <p:nvPr/>
          </p:nvPicPr>
          <p:blipFill>
            <a:blip r:embed="rId4" cstate="print"/>
            <a:stretch>
              <a:fillRect/>
            </a:stretch>
          </p:blipFill>
          <p:spPr>
            <a:xfrm>
              <a:off x="321564" y="5244083"/>
              <a:ext cx="1632204" cy="1066800"/>
            </a:xfrm>
            <a:prstGeom prst="rect">
              <a:avLst/>
            </a:prstGeom>
          </p:spPr>
        </p:pic>
        <p:pic>
          <p:nvPicPr>
            <p:cNvPr id="9" name="object 9"/>
            <p:cNvPicPr/>
            <p:nvPr/>
          </p:nvPicPr>
          <p:blipFill>
            <a:blip r:embed="rId5" cstate="print"/>
            <a:stretch>
              <a:fillRect/>
            </a:stretch>
          </p:blipFill>
          <p:spPr>
            <a:xfrm>
              <a:off x="230124" y="1344167"/>
              <a:ext cx="1761744" cy="1178052"/>
            </a:xfrm>
            <a:prstGeom prst="rect">
              <a:avLst/>
            </a:prstGeom>
          </p:spPr>
        </p:pic>
        <p:pic>
          <p:nvPicPr>
            <p:cNvPr id="10" name="object 10"/>
            <p:cNvPicPr/>
            <p:nvPr/>
          </p:nvPicPr>
          <p:blipFill>
            <a:blip r:embed="rId6" cstate="print"/>
            <a:stretch>
              <a:fillRect/>
            </a:stretch>
          </p:blipFill>
          <p:spPr>
            <a:xfrm>
              <a:off x="9235440" y="1117091"/>
              <a:ext cx="2758440" cy="1655064"/>
            </a:xfrm>
            <a:prstGeom prst="rect">
              <a:avLst/>
            </a:prstGeom>
          </p:spPr>
        </p:pic>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a:spLocks noGrp="1"/>
          </p:cNvSpPr>
          <p:nvPr>
            <p:ph type="title"/>
          </p:nvPr>
        </p:nvSpPr>
        <p:spPr>
          <a:xfrm>
            <a:off x="2511932" y="518871"/>
            <a:ext cx="7167245" cy="666115"/>
          </a:xfrm>
          <a:prstGeom prst="rect">
            <a:avLst/>
          </a:prstGeom>
        </p:spPr>
        <p:txBody>
          <a:bodyPr vert="horz" wrap="square" lIns="0" tIns="12700" rIns="0" bIns="0" rtlCol="0">
            <a:spAutoFit/>
          </a:bodyPr>
          <a:lstStyle/>
          <a:p>
            <a:pPr marL="12700">
              <a:lnSpc>
                <a:spcPct val="100000"/>
              </a:lnSpc>
              <a:spcBef>
                <a:spcPts val="100"/>
              </a:spcBef>
            </a:pPr>
            <a:r>
              <a:rPr sz="4200" spc="-10" dirty="0">
                <a:latin typeface="Calibri Light"/>
                <a:cs typeface="Calibri Light"/>
              </a:rPr>
              <a:t>teknolojinin</a:t>
            </a:r>
            <a:r>
              <a:rPr sz="4200" spc="-35" dirty="0">
                <a:latin typeface="Calibri Light"/>
                <a:cs typeface="Calibri Light"/>
              </a:rPr>
              <a:t> </a:t>
            </a:r>
            <a:r>
              <a:rPr sz="4200" spc="-5" dirty="0">
                <a:latin typeface="Calibri Light"/>
                <a:cs typeface="Calibri Light"/>
              </a:rPr>
              <a:t>yıllar</a:t>
            </a:r>
            <a:r>
              <a:rPr sz="4200" spc="5" dirty="0">
                <a:latin typeface="Calibri Light"/>
                <a:cs typeface="Calibri Light"/>
              </a:rPr>
              <a:t> </a:t>
            </a:r>
            <a:r>
              <a:rPr sz="4200" spc="-5" dirty="0">
                <a:latin typeface="Calibri Light"/>
                <a:cs typeface="Calibri Light"/>
              </a:rPr>
              <a:t>içindeki</a:t>
            </a:r>
            <a:r>
              <a:rPr sz="4200" dirty="0">
                <a:latin typeface="Calibri Light"/>
                <a:cs typeface="Calibri Light"/>
              </a:rPr>
              <a:t> </a:t>
            </a:r>
            <a:r>
              <a:rPr sz="4200" spc="-25" dirty="0">
                <a:latin typeface="Calibri Light"/>
                <a:cs typeface="Calibri Light"/>
              </a:rPr>
              <a:t>yayılımı</a:t>
            </a:r>
            <a:endParaRPr sz="4200">
              <a:latin typeface="Calibri Light"/>
              <a:cs typeface="Calibri Light"/>
            </a:endParaRPr>
          </a:p>
        </p:txBody>
      </p:sp>
      <p:pic>
        <p:nvPicPr>
          <p:cNvPr id="4" name="object 4"/>
          <p:cNvPicPr/>
          <p:nvPr/>
        </p:nvPicPr>
        <p:blipFill>
          <a:blip r:embed="rId3" cstate="print"/>
          <a:stretch>
            <a:fillRect/>
          </a:stretch>
        </p:blipFill>
        <p:spPr>
          <a:xfrm>
            <a:off x="1585722" y="1469542"/>
            <a:ext cx="9020683" cy="510794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7"/>
            </a:xfrm>
            <a:prstGeom prst="rect">
              <a:avLst/>
            </a:prstGeom>
          </p:spPr>
        </p:pic>
        <p:sp>
          <p:nvSpPr>
            <p:cNvPr id="4" name="object 4"/>
            <p:cNvSpPr/>
            <p:nvPr/>
          </p:nvSpPr>
          <p:spPr>
            <a:xfrm>
              <a:off x="0" y="998219"/>
              <a:ext cx="6017260" cy="5859780"/>
            </a:xfrm>
            <a:custGeom>
              <a:avLst/>
              <a:gdLst/>
              <a:ahLst/>
              <a:cxnLst/>
              <a:rect l="l" t="t" r="r" b="b"/>
              <a:pathLst>
                <a:path w="6017260" h="5859780">
                  <a:moveTo>
                    <a:pt x="2830322" y="0"/>
                  </a:moveTo>
                  <a:lnTo>
                    <a:pt x="2779069" y="401"/>
                  </a:lnTo>
                  <a:lnTo>
                    <a:pt x="2728016" y="1601"/>
                  </a:lnTo>
                  <a:lnTo>
                    <a:pt x="2677168" y="3594"/>
                  </a:lnTo>
                  <a:lnTo>
                    <a:pt x="2626530" y="6373"/>
                  </a:lnTo>
                  <a:lnTo>
                    <a:pt x="2576110" y="9933"/>
                  </a:lnTo>
                  <a:lnTo>
                    <a:pt x="2525913" y="14269"/>
                  </a:lnTo>
                  <a:lnTo>
                    <a:pt x="2475945" y="19373"/>
                  </a:lnTo>
                  <a:lnTo>
                    <a:pt x="2426211" y="25240"/>
                  </a:lnTo>
                  <a:lnTo>
                    <a:pt x="2376717" y="31864"/>
                  </a:lnTo>
                  <a:lnTo>
                    <a:pt x="2327470" y="39239"/>
                  </a:lnTo>
                  <a:lnTo>
                    <a:pt x="2278475" y="47360"/>
                  </a:lnTo>
                  <a:lnTo>
                    <a:pt x="2229738" y="56219"/>
                  </a:lnTo>
                  <a:lnTo>
                    <a:pt x="2181265" y="65812"/>
                  </a:lnTo>
                  <a:lnTo>
                    <a:pt x="2133062" y="76132"/>
                  </a:lnTo>
                  <a:lnTo>
                    <a:pt x="2085135" y="87174"/>
                  </a:lnTo>
                  <a:lnTo>
                    <a:pt x="2037489" y="98931"/>
                  </a:lnTo>
                  <a:lnTo>
                    <a:pt x="1990131" y="111397"/>
                  </a:lnTo>
                  <a:lnTo>
                    <a:pt x="1943066" y="124567"/>
                  </a:lnTo>
                  <a:lnTo>
                    <a:pt x="1896300" y="138434"/>
                  </a:lnTo>
                  <a:lnTo>
                    <a:pt x="1849839" y="152993"/>
                  </a:lnTo>
                  <a:lnTo>
                    <a:pt x="1803689" y="168237"/>
                  </a:lnTo>
                  <a:lnTo>
                    <a:pt x="1757856" y="184162"/>
                  </a:lnTo>
                  <a:lnTo>
                    <a:pt x="1712346" y="200760"/>
                  </a:lnTo>
                  <a:lnTo>
                    <a:pt x="1667164" y="218026"/>
                  </a:lnTo>
                  <a:lnTo>
                    <a:pt x="1622317" y="235953"/>
                  </a:lnTo>
                  <a:lnTo>
                    <a:pt x="1577810" y="254537"/>
                  </a:lnTo>
                  <a:lnTo>
                    <a:pt x="1533649" y="273770"/>
                  </a:lnTo>
                  <a:lnTo>
                    <a:pt x="1489841" y="293648"/>
                  </a:lnTo>
                  <a:lnTo>
                    <a:pt x="1446390" y="314163"/>
                  </a:lnTo>
                  <a:lnTo>
                    <a:pt x="1403303" y="335311"/>
                  </a:lnTo>
                  <a:lnTo>
                    <a:pt x="1360586" y="357085"/>
                  </a:lnTo>
                  <a:lnTo>
                    <a:pt x="1318245" y="379479"/>
                  </a:lnTo>
                  <a:lnTo>
                    <a:pt x="1276284" y="402487"/>
                  </a:lnTo>
                  <a:lnTo>
                    <a:pt x="1234712" y="426104"/>
                  </a:lnTo>
                  <a:lnTo>
                    <a:pt x="1193532" y="450323"/>
                  </a:lnTo>
                  <a:lnTo>
                    <a:pt x="1152752" y="475138"/>
                  </a:lnTo>
                  <a:lnTo>
                    <a:pt x="1112376" y="500544"/>
                  </a:lnTo>
                  <a:lnTo>
                    <a:pt x="1072411" y="526534"/>
                  </a:lnTo>
                  <a:lnTo>
                    <a:pt x="1032863" y="553103"/>
                  </a:lnTo>
                  <a:lnTo>
                    <a:pt x="993738" y="580245"/>
                  </a:lnTo>
                  <a:lnTo>
                    <a:pt x="955041" y="607953"/>
                  </a:lnTo>
                  <a:lnTo>
                    <a:pt x="916778" y="636222"/>
                  </a:lnTo>
                  <a:lnTo>
                    <a:pt x="878956" y="665046"/>
                  </a:lnTo>
                  <a:lnTo>
                    <a:pt x="841579" y="694418"/>
                  </a:lnTo>
                  <a:lnTo>
                    <a:pt x="804655" y="724334"/>
                  </a:lnTo>
                  <a:lnTo>
                    <a:pt x="768188" y="754786"/>
                  </a:lnTo>
                  <a:lnTo>
                    <a:pt x="732185" y="785769"/>
                  </a:lnTo>
                  <a:lnTo>
                    <a:pt x="696652" y="817277"/>
                  </a:lnTo>
                  <a:lnTo>
                    <a:pt x="661594" y="849305"/>
                  </a:lnTo>
                  <a:lnTo>
                    <a:pt x="627017" y="881845"/>
                  </a:lnTo>
                  <a:lnTo>
                    <a:pt x="592928" y="914893"/>
                  </a:lnTo>
                  <a:lnTo>
                    <a:pt x="559332" y="948442"/>
                  </a:lnTo>
                  <a:lnTo>
                    <a:pt x="526234" y="982486"/>
                  </a:lnTo>
                  <a:lnTo>
                    <a:pt x="493642" y="1017019"/>
                  </a:lnTo>
                  <a:lnTo>
                    <a:pt x="461560" y="1052036"/>
                  </a:lnTo>
                  <a:lnTo>
                    <a:pt x="429995" y="1087531"/>
                  </a:lnTo>
                  <a:lnTo>
                    <a:pt x="398952" y="1123496"/>
                  </a:lnTo>
                  <a:lnTo>
                    <a:pt x="368438" y="1159928"/>
                  </a:lnTo>
                  <a:lnTo>
                    <a:pt x="338457" y="1196819"/>
                  </a:lnTo>
                  <a:lnTo>
                    <a:pt x="309017" y="1234163"/>
                  </a:lnTo>
                  <a:lnTo>
                    <a:pt x="280123" y="1271955"/>
                  </a:lnTo>
                  <a:lnTo>
                    <a:pt x="251781" y="1310189"/>
                  </a:lnTo>
                  <a:lnTo>
                    <a:pt x="223996" y="1348859"/>
                  </a:lnTo>
                  <a:lnTo>
                    <a:pt x="196775" y="1387959"/>
                  </a:lnTo>
                  <a:lnTo>
                    <a:pt x="170123" y="1427482"/>
                  </a:lnTo>
                  <a:lnTo>
                    <a:pt x="144047" y="1467423"/>
                  </a:lnTo>
                  <a:lnTo>
                    <a:pt x="118552" y="1507777"/>
                  </a:lnTo>
                  <a:lnTo>
                    <a:pt x="93644" y="1548536"/>
                  </a:lnTo>
                  <a:lnTo>
                    <a:pt x="69328" y="1589696"/>
                  </a:lnTo>
                  <a:lnTo>
                    <a:pt x="45612" y="1631250"/>
                  </a:lnTo>
                  <a:lnTo>
                    <a:pt x="22501" y="1673191"/>
                  </a:lnTo>
                  <a:lnTo>
                    <a:pt x="0" y="1715515"/>
                  </a:lnTo>
                  <a:lnTo>
                    <a:pt x="0" y="4654410"/>
                  </a:lnTo>
                  <a:lnTo>
                    <a:pt x="23713" y="4698931"/>
                  </a:lnTo>
                  <a:lnTo>
                    <a:pt x="48069" y="4743023"/>
                  </a:lnTo>
                  <a:lnTo>
                    <a:pt x="73062" y="4786679"/>
                  </a:lnTo>
                  <a:lnTo>
                    <a:pt x="98689" y="4829891"/>
                  </a:lnTo>
                  <a:lnTo>
                    <a:pt x="124943" y="4872654"/>
                  </a:lnTo>
                  <a:lnTo>
                    <a:pt x="151822" y="4914960"/>
                  </a:lnTo>
                  <a:lnTo>
                    <a:pt x="179321" y="4956802"/>
                  </a:lnTo>
                  <a:lnTo>
                    <a:pt x="207434" y="4998174"/>
                  </a:lnTo>
                  <a:lnTo>
                    <a:pt x="236158" y="5039069"/>
                  </a:lnTo>
                  <a:lnTo>
                    <a:pt x="265487" y="5079480"/>
                  </a:lnTo>
                  <a:lnTo>
                    <a:pt x="295418" y="5119401"/>
                  </a:lnTo>
                  <a:lnTo>
                    <a:pt x="325946" y="5158824"/>
                  </a:lnTo>
                  <a:lnTo>
                    <a:pt x="357067" y="5197742"/>
                  </a:lnTo>
                  <a:lnTo>
                    <a:pt x="388775" y="5236150"/>
                  </a:lnTo>
                  <a:lnTo>
                    <a:pt x="421066" y="5274040"/>
                  </a:lnTo>
                  <a:lnTo>
                    <a:pt x="453936" y="5311406"/>
                  </a:lnTo>
                  <a:lnTo>
                    <a:pt x="487381" y="5348240"/>
                  </a:lnTo>
                  <a:lnTo>
                    <a:pt x="521395" y="5384536"/>
                  </a:lnTo>
                  <a:lnTo>
                    <a:pt x="555974" y="5420286"/>
                  </a:lnTo>
                  <a:lnTo>
                    <a:pt x="591114" y="5455486"/>
                  </a:lnTo>
                  <a:lnTo>
                    <a:pt x="626810" y="5490126"/>
                  </a:lnTo>
                  <a:lnTo>
                    <a:pt x="663058" y="5524202"/>
                  </a:lnTo>
                  <a:lnTo>
                    <a:pt x="699853" y="5557705"/>
                  </a:lnTo>
                  <a:lnTo>
                    <a:pt x="737190" y="5590629"/>
                  </a:lnTo>
                  <a:lnTo>
                    <a:pt x="775066" y="5622968"/>
                  </a:lnTo>
                  <a:lnTo>
                    <a:pt x="813475" y="5654714"/>
                  </a:lnTo>
                  <a:lnTo>
                    <a:pt x="852413" y="5685861"/>
                  </a:lnTo>
                  <a:lnTo>
                    <a:pt x="891876" y="5716402"/>
                  </a:lnTo>
                  <a:lnTo>
                    <a:pt x="931859" y="5746331"/>
                  </a:lnTo>
                  <a:lnTo>
                    <a:pt x="972357" y="5775639"/>
                  </a:lnTo>
                  <a:lnTo>
                    <a:pt x="1013366" y="5804321"/>
                  </a:lnTo>
                  <a:lnTo>
                    <a:pt x="1054881" y="5832370"/>
                  </a:lnTo>
                  <a:lnTo>
                    <a:pt x="1096899" y="5859779"/>
                  </a:lnTo>
                  <a:lnTo>
                    <a:pt x="4559173" y="5859779"/>
                  </a:lnTo>
                  <a:lnTo>
                    <a:pt x="4599378" y="5833232"/>
                  </a:lnTo>
                  <a:lnTo>
                    <a:pt x="4639161" y="5806100"/>
                  </a:lnTo>
                  <a:lnTo>
                    <a:pt x="4678515" y="5778392"/>
                  </a:lnTo>
                  <a:lnTo>
                    <a:pt x="4717433" y="5750111"/>
                  </a:lnTo>
                  <a:lnTo>
                    <a:pt x="4755910" y="5721266"/>
                  </a:lnTo>
                  <a:lnTo>
                    <a:pt x="4793938" y="5691861"/>
                  </a:lnTo>
                  <a:lnTo>
                    <a:pt x="4831512" y="5661903"/>
                  </a:lnTo>
                  <a:lnTo>
                    <a:pt x="4868624" y="5631398"/>
                  </a:lnTo>
                  <a:lnTo>
                    <a:pt x="4905270" y="5600352"/>
                  </a:lnTo>
                  <a:lnTo>
                    <a:pt x="4941443" y="5568772"/>
                  </a:lnTo>
                  <a:lnTo>
                    <a:pt x="4977135" y="5536663"/>
                  </a:lnTo>
                  <a:lnTo>
                    <a:pt x="5012342" y="5504031"/>
                  </a:lnTo>
                  <a:lnTo>
                    <a:pt x="5047056" y="5470883"/>
                  </a:lnTo>
                  <a:lnTo>
                    <a:pt x="5081271" y="5437225"/>
                  </a:lnTo>
                  <a:lnTo>
                    <a:pt x="5114982" y="5403062"/>
                  </a:lnTo>
                  <a:lnTo>
                    <a:pt x="5148181" y="5368402"/>
                  </a:lnTo>
                  <a:lnTo>
                    <a:pt x="5180862" y="5333249"/>
                  </a:lnTo>
                  <a:lnTo>
                    <a:pt x="5213020" y="5297611"/>
                  </a:lnTo>
                  <a:lnTo>
                    <a:pt x="5244647" y="5261493"/>
                  </a:lnTo>
                  <a:lnTo>
                    <a:pt x="5275738" y="5224901"/>
                  </a:lnTo>
                  <a:lnTo>
                    <a:pt x="5306286" y="5187842"/>
                  </a:lnTo>
                  <a:lnTo>
                    <a:pt x="5336285" y="5150321"/>
                  </a:lnTo>
                  <a:lnTo>
                    <a:pt x="5365728" y="5112345"/>
                  </a:lnTo>
                  <a:lnTo>
                    <a:pt x="5394609" y="5073920"/>
                  </a:lnTo>
                  <a:lnTo>
                    <a:pt x="5422923" y="5035052"/>
                  </a:lnTo>
                  <a:lnTo>
                    <a:pt x="5450662" y="4995747"/>
                  </a:lnTo>
                  <a:lnTo>
                    <a:pt x="5477820" y="4956011"/>
                  </a:lnTo>
                  <a:lnTo>
                    <a:pt x="5504391" y="4915850"/>
                  </a:lnTo>
                  <a:lnTo>
                    <a:pt x="5530369" y="4875271"/>
                  </a:lnTo>
                  <a:lnTo>
                    <a:pt x="5555747" y="4834279"/>
                  </a:lnTo>
                  <a:lnTo>
                    <a:pt x="5580519" y="4792881"/>
                  </a:lnTo>
                  <a:lnTo>
                    <a:pt x="5604679" y="4751083"/>
                  </a:lnTo>
                  <a:lnTo>
                    <a:pt x="5628220" y="4708890"/>
                  </a:lnTo>
                  <a:lnTo>
                    <a:pt x="5651136" y="4666309"/>
                  </a:lnTo>
                  <a:lnTo>
                    <a:pt x="5673421" y="4623347"/>
                  </a:lnTo>
                  <a:lnTo>
                    <a:pt x="5695068" y="4580008"/>
                  </a:lnTo>
                  <a:lnTo>
                    <a:pt x="5716072" y="4536300"/>
                  </a:lnTo>
                  <a:lnTo>
                    <a:pt x="5736425" y="4492229"/>
                  </a:lnTo>
                  <a:lnTo>
                    <a:pt x="5756122" y="4447800"/>
                  </a:lnTo>
                  <a:lnTo>
                    <a:pt x="5775156" y="4403019"/>
                  </a:lnTo>
                  <a:lnTo>
                    <a:pt x="5793521" y="4357893"/>
                  </a:lnTo>
                  <a:lnTo>
                    <a:pt x="5811211" y="4312428"/>
                  </a:lnTo>
                  <a:lnTo>
                    <a:pt x="5828218" y="4266630"/>
                  </a:lnTo>
                  <a:lnTo>
                    <a:pt x="5844538" y="4220506"/>
                  </a:lnTo>
                  <a:lnTo>
                    <a:pt x="5860164" y="4174060"/>
                  </a:lnTo>
                  <a:lnTo>
                    <a:pt x="5875088" y="4127300"/>
                  </a:lnTo>
                  <a:lnTo>
                    <a:pt x="5889306" y="4080231"/>
                  </a:lnTo>
                  <a:lnTo>
                    <a:pt x="5902810" y="4032859"/>
                  </a:lnTo>
                  <a:lnTo>
                    <a:pt x="5915595" y="3985192"/>
                  </a:lnTo>
                  <a:lnTo>
                    <a:pt x="5927654" y="3937234"/>
                  </a:lnTo>
                  <a:lnTo>
                    <a:pt x="5938980" y="3888992"/>
                  </a:lnTo>
                  <a:lnTo>
                    <a:pt x="5949569" y="3840471"/>
                  </a:lnTo>
                  <a:lnTo>
                    <a:pt x="5959412" y="3791679"/>
                  </a:lnTo>
                  <a:lnTo>
                    <a:pt x="5968504" y="3742622"/>
                  </a:lnTo>
                  <a:lnTo>
                    <a:pt x="5976838" y="3693304"/>
                  </a:lnTo>
                  <a:lnTo>
                    <a:pt x="5984409" y="3643733"/>
                  </a:lnTo>
                  <a:lnTo>
                    <a:pt x="5991209" y="3593914"/>
                  </a:lnTo>
                  <a:lnTo>
                    <a:pt x="5997234" y="3543855"/>
                  </a:lnTo>
                  <a:lnTo>
                    <a:pt x="6002475" y="3493559"/>
                  </a:lnTo>
                  <a:lnTo>
                    <a:pt x="6006927" y="3443035"/>
                  </a:lnTo>
                  <a:lnTo>
                    <a:pt x="6010584" y="3392288"/>
                  </a:lnTo>
                  <a:lnTo>
                    <a:pt x="6013440" y="3341324"/>
                  </a:lnTo>
                  <a:lnTo>
                    <a:pt x="6015487" y="3290149"/>
                  </a:lnTo>
                  <a:lnTo>
                    <a:pt x="6016720" y="3238770"/>
                  </a:lnTo>
                  <a:lnTo>
                    <a:pt x="6017133" y="3187191"/>
                  </a:lnTo>
                  <a:lnTo>
                    <a:pt x="6016772" y="3138820"/>
                  </a:lnTo>
                  <a:lnTo>
                    <a:pt x="6015694" y="3090622"/>
                  </a:lnTo>
                  <a:lnTo>
                    <a:pt x="6013904" y="3042603"/>
                  </a:lnTo>
                  <a:lnTo>
                    <a:pt x="6011406" y="2994767"/>
                  </a:lnTo>
                  <a:lnTo>
                    <a:pt x="6008207" y="2947121"/>
                  </a:lnTo>
                  <a:lnTo>
                    <a:pt x="6004310" y="2899668"/>
                  </a:lnTo>
                  <a:lnTo>
                    <a:pt x="5999721" y="2852415"/>
                  </a:lnTo>
                  <a:lnTo>
                    <a:pt x="5994446" y="2805366"/>
                  </a:lnTo>
                  <a:lnTo>
                    <a:pt x="5988489" y="2758526"/>
                  </a:lnTo>
                  <a:lnTo>
                    <a:pt x="5981855" y="2711900"/>
                  </a:lnTo>
                  <a:lnTo>
                    <a:pt x="5974551" y="2665493"/>
                  </a:lnTo>
                  <a:lnTo>
                    <a:pt x="5966580" y="2619311"/>
                  </a:lnTo>
                  <a:lnTo>
                    <a:pt x="5957947" y="2573359"/>
                  </a:lnTo>
                  <a:lnTo>
                    <a:pt x="5948659" y="2527640"/>
                  </a:lnTo>
                  <a:lnTo>
                    <a:pt x="5938720" y="2482162"/>
                  </a:lnTo>
                  <a:lnTo>
                    <a:pt x="5928135" y="2436927"/>
                  </a:lnTo>
                  <a:lnTo>
                    <a:pt x="5916909" y="2391943"/>
                  </a:lnTo>
                  <a:lnTo>
                    <a:pt x="5905048" y="2347213"/>
                  </a:lnTo>
                  <a:lnTo>
                    <a:pt x="5892557" y="2302743"/>
                  </a:lnTo>
                  <a:lnTo>
                    <a:pt x="5879440" y="2258538"/>
                  </a:lnTo>
                  <a:lnTo>
                    <a:pt x="5865703" y="2214603"/>
                  </a:lnTo>
                  <a:lnTo>
                    <a:pt x="5851351" y="2170943"/>
                  </a:lnTo>
                  <a:lnTo>
                    <a:pt x="5836390" y="2127563"/>
                  </a:lnTo>
                  <a:lnTo>
                    <a:pt x="5820823" y="2084468"/>
                  </a:lnTo>
                  <a:lnTo>
                    <a:pt x="5804657" y="2041663"/>
                  </a:lnTo>
                  <a:lnTo>
                    <a:pt x="5787896" y="1999153"/>
                  </a:lnTo>
                  <a:lnTo>
                    <a:pt x="5770546" y="1956944"/>
                  </a:lnTo>
                  <a:lnTo>
                    <a:pt x="5752612" y="1915040"/>
                  </a:lnTo>
                  <a:lnTo>
                    <a:pt x="5734098" y="1873446"/>
                  </a:lnTo>
                  <a:lnTo>
                    <a:pt x="5715010" y="1832168"/>
                  </a:lnTo>
                  <a:lnTo>
                    <a:pt x="5695354" y="1791211"/>
                  </a:lnTo>
                  <a:lnTo>
                    <a:pt x="5675134" y="1750579"/>
                  </a:lnTo>
                  <a:lnTo>
                    <a:pt x="5654355" y="1710278"/>
                  </a:lnTo>
                  <a:lnTo>
                    <a:pt x="5633022" y="1670312"/>
                  </a:lnTo>
                  <a:lnTo>
                    <a:pt x="5611141" y="1630687"/>
                  </a:lnTo>
                  <a:lnTo>
                    <a:pt x="5588717" y="1591408"/>
                  </a:lnTo>
                  <a:lnTo>
                    <a:pt x="5565755" y="1552480"/>
                  </a:lnTo>
                  <a:lnTo>
                    <a:pt x="5542260" y="1513908"/>
                  </a:lnTo>
                  <a:lnTo>
                    <a:pt x="5518236" y="1475697"/>
                  </a:lnTo>
                  <a:lnTo>
                    <a:pt x="5493690" y="1437852"/>
                  </a:lnTo>
                  <a:lnTo>
                    <a:pt x="5468626" y="1400379"/>
                  </a:lnTo>
                  <a:lnTo>
                    <a:pt x="5443050" y="1363281"/>
                  </a:lnTo>
                  <a:lnTo>
                    <a:pt x="5416966" y="1326565"/>
                  </a:lnTo>
                  <a:lnTo>
                    <a:pt x="5390380" y="1290235"/>
                  </a:lnTo>
                  <a:lnTo>
                    <a:pt x="5363297" y="1254297"/>
                  </a:lnTo>
                  <a:lnTo>
                    <a:pt x="5335722" y="1218755"/>
                  </a:lnTo>
                  <a:lnTo>
                    <a:pt x="5307660" y="1183614"/>
                  </a:lnTo>
                  <a:lnTo>
                    <a:pt x="5279116" y="1148880"/>
                  </a:lnTo>
                  <a:lnTo>
                    <a:pt x="5250095" y="1114558"/>
                  </a:lnTo>
                  <a:lnTo>
                    <a:pt x="5220603" y="1080652"/>
                  </a:lnTo>
                  <a:lnTo>
                    <a:pt x="5190645" y="1047169"/>
                  </a:lnTo>
                  <a:lnTo>
                    <a:pt x="5160225" y="1014112"/>
                  </a:lnTo>
                  <a:lnTo>
                    <a:pt x="5129349" y="981487"/>
                  </a:lnTo>
                  <a:lnTo>
                    <a:pt x="5098021" y="949299"/>
                  </a:lnTo>
                  <a:lnTo>
                    <a:pt x="5066248" y="917553"/>
                  </a:lnTo>
                  <a:lnTo>
                    <a:pt x="5034034" y="886254"/>
                  </a:lnTo>
                  <a:lnTo>
                    <a:pt x="5001385" y="855407"/>
                  </a:lnTo>
                  <a:lnTo>
                    <a:pt x="4968305" y="825017"/>
                  </a:lnTo>
                  <a:lnTo>
                    <a:pt x="4934799" y="795090"/>
                  </a:lnTo>
                  <a:lnTo>
                    <a:pt x="4900873" y="765630"/>
                  </a:lnTo>
                  <a:lnTo>
                    <a:pt x="4866532" y="736643"/>
                  </a:lnTo>
                  <a:lnTo>
                    <a:pt x="4831781" y="708133"/>
                  </a:lnTo>
                  <a:lnTo>
                    <a:pt x="4796625" y="680105"/>
                  </a:lnTo>
                  <a:lnTo>
                    <a:pt x="4761069" y="652565"/>
                  </a:lnTo>
                  <a:lnTo>
                    <a:pt x="4725118" y="625518"/>
                  </a:lnTo>
                  <a:lnTo>
                    <a:pt x="4688778" y="598968"/>
                  </a:lnTo>
                  <a:lnTo>
                    <a:pt x="4652053" y="572921"/>
                  </a:lnTo>
                  <a:lnTo>
                    <a:pt x="4614949" y="547382"/>
                  </a:lnTo>
                  <a:lnTo>
                    <a:pt x="4577471" y="522356"/>
                  </a:lnTo>
                  <a:lnTo>
                    <a:pt x="4539624" y="497848"/>
                  </a:lnTo>
                  <a:lnTo>
                    <a:pt x="4501413" y="473863"/>
                  </a:lnTo>
                  <a:lnTo>
                    <a:pt x="4462843" y="450406"/>
                  </a:lnTo>
                  <a:lnTo>
                    <a:pt x="4423919" y="427482"/>
                  </a:lnTo>
                  <a:lnTo>
                    <a:pt x="4384647" y="405096"/>
                  </a:lnTo>
                  <a:lnTo>
                    <a:pt x="4345031" y="383254"/>
                  </a:lnTo>
                  <a:lnTo>
                    <a:pt x="4305077" y="361960"/>
                  </a:lnTo>
                  <a:lnTo>
                    <a:pt x="4264790" y="341219"/>
                  </a:lnTo>
                  <a:lnTo>
                    <a:pt x="4224174" y="321037"/>
                  </a:lnTo>
                  <a:lnTo>
                    <a:pt x="4183236" y="301418"/>
                  </a:lnTo>
                  <a:lnTo>
                    <a:pt x="4141980" y="282368"/>
                  </a:lnTo>
                  <a:lnTo>
                    <a:pt x="4100411" y="263892"/>
                  </a:lnTo>
                  <a:lnTo>
                    <a:pt x="4058534" y="245994"/>
                  </a:lnTo>
                  <a:lnTo>
                    <a:pt x="4016355" y="228680"/>
                  </a:lnTo>
                  <a:lnTo>
                    <a:pt x="3973879" y="211955"/>
                  </a:lnTo>
                  <a:lnTo>
                    <a:pt x="3931110" y="195823"/>
                  </a:lnTo>
                  <a:lnTo>
                    <a:pt x="3888055" y="180291"/>
                  </a:lnTo>
                  <a:lnTo>
                    <a:pt x="3844717" y="165363"/>
                  </a:lnTo>
                  <a:lnTo>
                    <a:pt x="3801103" y="151043"/>
                  </a:lnTo>
                  <a:lnTo>
                    <a:pt x="3757217" y="137338"/>
                  </a:lnTo>
                  <a:lnTo>
                    <a:pt x="3713064" y="124252"/>
                  </a:lnTo>
                  <a:lnTo>
                    <a:pt x="3668649" y="111790"/>
                  </a:lnTo>
                  <a:lnTo>
                    <a:pt x="3623979" y="99958"/>
                  </a:lnTo>
                  <a:lnTo>
                    <a:pt x="3579057" y="88760"/>
                  </a:lnTo>
                  <a:lnTo>
                    <a:pt x="3533889" y="78202"/>
                  </a:lnTo>
                  <a:lnTo>
                    <a:pt x="3488480" y="68288"/>
                  </a:lnTo>
                  <a:lnTo>
                    <a:pt x="3442835" y="59023"/>
                  </a:lnTo>
                  <a:lnTo>
                    <a:pt x="3396960" y="50413"/>
                  </a:lnTo>
                  <a:lnTo>
                    <a:pt x="3350859" y="42463"/>
                  </a:lnTo>
                  <a:lnTo>
                    <a:pt x="3304537" y="35178"/>
                  </a:lnTo>
                  <a:lnTo>
                    <a:pt x="3258000" y="28562"/>
                  </a:lnTo>
                  <a:lnTo>
                    <a:pt x="3211253" y="22622"/>
                  </a:lnTo>
                  <a:lnTo>
                    <a:pt x="3164301" y="17361"/>
                  </a:lnTo>
                  <a:lnTo>
                    <a:pt x="3117148" y="12785"/>
                  </a:lnTo>
                  <a:lnTo>
                    <a:pt x="3069801" y="8900"/>
                  </a:lnTo>
                  <a:lnTo>
                    <a:pt x="3022264" y="5709"/>
                  </a:lnTo>
                  <a:lnTo>
                    <a:pt x="2974543" y="3219"/>
                  </a:lnTo>
                  <a:lnTo>
                    <a:pt x="2926642" y="1434"/>
                  </a:lnTo>
                  <a:lnTo>
                    <a:pt x="2878566" y="359"/>
                  </a:lnTo>
                  <a:lnTo>
                    <a:pt x="2830322" y="0"/>
                  </a:lnTo>
                  <a:close/>
                </a:path>
              </a:pathLst>
            </a:custGeom>
            <a:solidFill>
              <a:srgbClr val="FFFFFF">
                <a:alpha val="74900"/>
              </a:srgbClr>
            </a:solidFill>
          </p:spPr>
          <p:txBody>
            <a:bodyPr wrap="square" lIns="0" tIns="0" rIns="0" bIns="0" rtlCol="0"/>
            <a:lstStyle/>
            <a:p>
              <a:endParaRPr/>
            </a:p>
          </p:txBody>
        </p:sp>
        <p:sp>
          <p:nvSpPr>
            <p:cNvPr id="5" name="object 5"/>
            <p:cNvSpPr/>
            <p:nvPr/>
          </p:nvSpPr>
          <p:spPr>
            <a:xfrm>
              <a:off x="2287016" y="3337178"/>
              <a:ext cx="935990" cy="0"/>
            </a:xfrm>
            <a:custGeom>
              <a:avLst/>
              <a:gdLst/>
              <a:ahLst/>
              <a:cxnLst/>
              <a:rect l="l" t="t" r="r" b="b"/>
              <a:pathLst>
                <a:path w="935989">
                  <a:moveTo>
                    <a:pt x="0" y="0"/>
                  </a:moveTo>
                  <a:lnTo>
                    <a:pt x="935482" y="0"/>
                  </a:lnTo>
                </a:path>
              </a:pathLst>
            </a:custGeom>
            <a:ln w="25400">
              <a:solidFill>
                <a:srgbClr val="252525"/>
              </a:solidFill>
            </a:ln>
          </p:spPr>
          <p:txBody>
            <a:bodyPr wrap="square" lIns="0" tIns="0" rIns="0" bIns="0" rtlCol="0"/>
            <a:lstStyle/>
            <a:p>
              <a:endParaRPr/>
            </a:p>
          </p:txBody>
        </p:sp>
      </p:grpSp>
      <p:sp>
        <p:nvSpPr>
          <p:cNvPr id="6" name="object 6"/>
          <p:cNvSpPr txBox="1">
            <a:spLocks noGrp="1"/>
          </p:cNvSpPr>
          <p:nvPr>
            <p:ph type="title"/>
          </p:nvPr>
        </p:nvSpPr>
        <p:spPr>
          <a:xfrm>
            <a:off x="1297305" y="2242565"/>
            <a:ext cx="3029585" cy="574040"/>
          </a:xfrm>
          <a:prstGeom prst="rect">
            <a:avLst/>
          </a:prstGeom>
        </p:spPr>
        <p:txBody>
          <a:bodyPr vert="horz" wrap="square" lIns="0" tIns="12700" rIns="0" bIns="0" rtlCol="0">
            <a:spAutoFit/>
          </a:bodyPr>
          <a:lstStyle/>
          <a:p>
            <a:pPr marL="12700">
              <a:lnSpc>
                <a:spcPct val="100000"/>
              </a:lnSpc>
              <a:spcBef>
                <a:spcPts val="100"/>
              </a:spcBef>
            </a:pPr>
            <a:r>
              <a:rPr sz="3600" spc="-50" dirty="0">
                <a:latin typeface="Calibri Light"/>
                <a:cs typeface="Calibri Light"/>
              </a:rPr>
              <a:t>inovasyon</a:t>
            </a:r>
            <a:r>
              <a:rPr sz="3600" spc="-125" dirty="0">
                <a:latin typeface="Calibri Light"/>
                <a:cs typeface="Calibri Light"/>
              </a:rPr>
              <a:t> </a:t>
            </a:r>
            <a:r>
              <a:rPr sz="3600" spc="-25" dirty="0">
                <a:latin typeface="Calibri Light"/>
                <a:cs typeface="Calibri Light"/>
              </a:rPr>
              <a:t>türleri</a:t>
            </a:r>
            <a:endParaRPr sz="3600">
              <a:latin typeface="Calibri Light"/>
              <a:cs typeface="Calibri Light"/>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14</a:t>
            </a:fld>
            <a:endParaRPr dirty="0"/>
          </a:p>
        </p:txBody>
      </p:sp>
      <p:sp>
        <p:nvSpPr>
          <p:cNvPr id="7" name="object 7"/>
          <p:cNvSpPr txBox="1"/>
          <p:nvPr/>
        </p:nvSpPr>
        <p:spPr>
          <a:xfrm>
            <a:off x="604215" y="3643884"/>
            <a:ext cx="2748280" cy="2053589"/>
          </a:xfrm>
          <a:prstGeom prst="rect">
            <a:avLst/>
          </a:prstGeom>
        </p:spPr>
        <p:txBody>
          <a:bodyPr vert="horz" wrap="square" lIns="0" tIns="52704" rIns="0" bIns="0" rtlCol="0">
            <a:spAutoFit/>
          </a:bodyPr>
          <a:lstStyle/>
          <a:p>
            <a:pPr marL="355600" indent="-343535">
              <a:lnSpc>
                <a:spcPct val="100000"/>
              </a:lnSpc>
              <a:spcBef>
                <a:spcPts val="414"/>
              </a:spcBef>
              <a:buFont typeface="Arial MT"/>
              <a:buChar char="•"/>
              <a:tabLst>
                <a:tab pos="355600" algn="l"/>
                <a:tab pos="356235" algn="l"/>
              </a:tabLst>
            </a:pPr>
            <a:r>
              <a:rPr sz="2400" dirty="0">
                <a:latin typeface="Calibri"/>
                <a:cs typeface="Calibri"/>
              </a:rPr>
              <a:t>Ürün</a:t>
            </a:r>
            <a:endParaRPr sz="2400">
              <a:latin typeface="Calibri"/>
              <a:cs typeface="Calibri"/>
            </a:endParaRPr>
          </a:p>
          <a:p>
            <a:pPr marL="355600" indent="-343535">
              <a:lnSpc>
                <a:spcPct val="100000"/>
              </a:lnSpc>
              <a:spcBef>
                <a:spcPts val="315"/>
              </a:spcBef>
              <a:buFont typeface="Arial MT"/>
              <a:buChar char="•"/>
              <a:tabLst>
                <a:tab pos="355600" algn="l"/>
                <a:tab pos="356235" algn="l"/>
              </a:tabLst>
            </a:pPr>
            <a:r>
              <a:rPr sz="2400" spc="-5" dirty="0">
                <a:latin typeface="Calibri"/>
                <a:cs typeface="Calibri"/>
              </a:rPr>
              <a:t>Hizmet</a:t>
            </a:r>
            <a:endParaRPr sz="2400">
              <a:latin typeface="Calibri"/>
              <a:cs typeface="Calibri"/>
            </a:endParaRPr>
          </a:p>
          <a:p>
            <a:pPr marL="355600" indent="-343535">
              <a:lnSpc>
                <a:spcPct val="100000"/>
              </a:lnSpc>
              <a:spcBef>
                <a:spcPts val="310"/>
              </a:spcBef>
              <a:buFont typeface="Arial MT"/>
              <a:buChar char="•"/>
              <a:tabLst>
                <a:tab pos="355600" algn="l"/>
                <a:tab pos="356235" algn="l"/>
              </a:tabLst>
            </a:pPr>
            <a:r>
              <a:rPr sz="2400" spc="-10" dirty="0">
                <a:latin typeface="Calibri"/>
                <a:cs typeface="Calibri"/>
              </a:rPr>
              <a:t>Süreç</a:t>
            </a:r>
            <a:r>
              <a:rPr sz="2400" spc="-55" dirty="0">
                <a:latin typeface="Calibri"/>
                <a:cs typeface="Calibri"/>
              </a:rPr>
              <a:t> </a:t>
            </a:r>
            <a:r>
              <a:rPr sz="2400" spc="-15" dirty="0">
                <a:latin typeface="Calibri"/>
                <a:cs typeface="Calibri"/>
              </a:rPr>
              <a:t>ve</a:t>
            </a:r>
            <a:r>
              <a:rPr sz="2400" spc="-25" dirty="0">
                <a:latin typeface="Calibri"/>
                <a:cs typeface="Calibri"/>
              </a:rPr>
              <a:t> </a:t>
            </a:r>
            <a:r>
              <a:rPr sz="2400" spc="-10" dirty="0">
                <a:latin typeface="Calibri"/>
                <a:cs typeface="Calibri"/>
              </a:rPr>
              <a:t>Pazarlama</a:t>
            </a:r>
            <a:endParaRPr sz="2400">
              <a:latin typeface="Calibri"/>
              <a:cs typeface="Calibri"/>
            </a:endParaRPr>
          </a:p>
          <a:p>
            <a:pPr marL="355600" indent="-343535">
              <a:lnSpc>
                <a:spcPct val="100000"/>
              </a:lnSpc>
              <a:spcBef>
                <a:spcPts val="310"/>
              </a:spcBef>
              <a:buFont typeface="Arial MT"/>
              <a:buChar char="•"/>
              <a:tabLst>
                <a:tab pos="355600" algn="l"/>
                <a:tab pos="356235" algn="l"/>
              </a:tabLst>
            </a:pPr>
            <a:r>
              <a:rPr sz="2400" spc="-20" dirty="0">
                <a:latin typeface="Calibri"/>
                <a:cs typeface="Calibri"/>
              </a:rPr>
              <a:t>Organizasyonel</a:t>
            </a:r>
            <a:endParaRPr sz="2400">
              <a:latin typeface="Calibri"/>
              <a:cs typeface="Calibri"/>
            </a:endParaRPr>
          </a:p>
          <a:p>
            <a:pPr marL="355600" indent="-343535">
              <a:lnSpc>
                <a:spcPct val="100000"/>
              </a:lnSpc>
              <a:spcBef>
                <a:spcPts val="315"/>
              </a:spcBef>
              <a:buFont typeface="Arial MT"/>
              <a:buChar char="•"/>
              <a:tabLst>
                <a:tab pos="355600" algn="l"/>
                <a:tab pos="356235" algn="l"/>
              </a:tabLst>
            </a:pPr>
            <a:r>
              <a:rPr sz="2400" dirty="0">
                <a:latin typeface="Calibri"/>
                <a:cs typeface="Calibri"/>
              </a:rPr>
              <a:t>İş</a:t>
            </a:r>
            <a:r>
              <a:rPr sz="2400" spc="-50" dirty="0">
                <a:latin typeface="Calibri"/>
                <a:cs typeface="Calibri"/>
              </a:rPr>
              <a:t> </a:t>
            </a:r>
            <a:r>
              <a:rPr sz="2400" spc="-5" dirty="0">
                <a:latin typeface="Calibri"/>
                <a:cs typeface="Calibri"/>
              </a:rPr>
              <a:t>Modeli</a:t>
            </a:r>
            <a:endParaRPr sz="24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9792"/>
            <a:ext cx="3647440" cy="665480"/>
          </a:xfrm>
          <a:prstGeom prst="rect">
            <a:avLst/>
          </a:prstGeom>
        </p:spPr>
        <p:txBody>
          <a:bodyPr vert="horz" wrap="square" lIns="0" tIns="12700" rIns="0" bIns="0" rtlCol="0">
            <a:spAutoFit/>
          </a:bodyPr>
          <a:lstStyle/>
          <a:p>
            <a:pPr marL="12700">
              <a:lnSpc>
                <a:spcPct val="100000"/>
              </a:lnSpc>
              <a:spcBef>
                <a:spcPts val="100"/>
              </a:spcBef>
            </a:pPr>
            <a:r>
              <a:rPr sz="4200" i="1" spc="-5" dirty="0">
                <a:latin typeface="Calibri Light"/>
                <a:cs typeface="Calibri Light"/>
              </a:rPr>
              <a:t>ürün</a:t>
            </a:r>
            <a:r>
              <a:rPr sz="4200" i="1" spc="-20" dirty="0">
                <a:latin typeface="Calibri Light"/>
                <a:cs typeface="Calibri Light"/>
              </a:rPr>
              <a:t> inovasyonu</a:t>
            </a:r>
            <a:r>
              <a:rPr sz="4200" i="1" dirty="0">
                <a:latin typeface="Calibri Light"/>
                <a:cs typeface="Calibri Light"/>
              </a:rPr>
              <a:t> </a:t>
            </a:r>
            <a:endParaRPr sz="4200">
              <a:latin typeface="Calibri Light"/>
              <a:cs typeface="Calibri Light"/>
            </a:endParaRPr>
          </a:p>
        </p:txBody>
      </p:sp>
      <p:sp>
        <p:nvSpPr>
          <p:cNvPr id="3" name="object 3"/>
          <p:cNvSpPr txBox="1"/>
          <p:nvPr/>
        </p:nvSpPr>
        <p:spPr>
          <a:xfrm>
            <a:off x="736498" y="2009013"/>
            <a:ext cx="3903979" cy="1855470"/>
          </a:xfrm>
          <a:prstGeom prst="rect">
            <a:avLst/>
          </a:prstGeom>
        </p:spPr>
        <p:txBody>
          <a:bodyPr vert="horz" wrap="square" lIns="0" tIns="12700" rIns="0" bIns="0" rtlCol="0">
            <a:spAutoFit/>
          </a:bodyPr>
          <a:lstStyle/>
          <a:p>
            <a:pPr marL="12700" marR="681990">
              <a:lnSpc>
                <a:spcPct val="100000"/>
              </a:lnSpc>
              <a:spcBef>
                <a:spcPts val="100"/>
              </a:spcBef>
              <a:buChar char="•"/>
              <a:tabLst>
                <a:tab pos="233679" algn="l"/>
              </a:tabLst>
            </a:pPr>
            <a:r>
              <a:rPr sz="2400" spc="-10" dirty="0">
                <a:latin typeface="Calibri"/>
                <a:cs typeface="Calibri"/>
              </a:rPr>
              <a:t>Farklı</a:t>
            </a:r>
            <a:r>
              <a:rPr sz="2400" spc="-50" dirty="0">
                <a:latin typeface="Calibri"/>
                <a:cs typeface="Calibri"/>
              </a:rPr>
              <a:t> </a:t>
            </a:r>
            <a:r>
              <a:rPr sz="2400" spc="-15" dirty="0">
                <a:latin typeface="Calibri"/>
                <a:cs typeface="Calibri"/>
              </a:rPr>
              <a:t>ve</a:t>
            </a:r>
            <a:r>
              <a:rPr sz="2400" spc="-25" dirty="0">
                <a:latin typeface="Calibri"/>
                <a:cs typeface="Calibri"/>
              </a:rPr>
              <a:t> </a:t>
            </a:r>
            <a:r>
              <a:rPr sz="2400" spc="-5" dirty="0">
                <a:latin typeface="Calibri"/>
                <a:cs typeface="Calibri"/>
              </a:rPr>
              <a:t>yeni</a:t>
            </a:r>
            <a:r>
              <a:rPr sz="2400" spc="-30" dirty="0">
                <a:latin typeface="Calibri"/>
                <a:cs typeface="Calibri"/>
              </a:rPr>
              <a:t> </a:t>
            </a:r>
            <a:r>
              <a:rPr sz="2400" spc="-5" dirty="0">
                <a:latin typeface="Calibri"/>
                <a:cs typeface="Calibri"/>
              </a:rPr>
              <a:t>bir</a:t>
            </a:r>
            <a:r>
              <a:rPr sz="2400" spc="-30" dirty="0">
                <a:latin typeface="Calibri"/>
                <a:cs typeface="Calibri"/>
              </a:rPr>
              <a:t> </a:t>
            </a:r>
            <a:r>
              <a:rPr sz="2400" spc="-5" dirty="0">
                <a:latin typeface="Calibri"/>
                <a:cs typeface="Calibri"/>
              </a:rPr>
              <a:t>ürünün </a:t>
            </a:r>
            <a:r>
              <a:rPr sz="2400" spc="-525" dirty="0">
                <a:latin typeface="Calibri"/>
                <a:cs typeface="Calibri"/>
              </a:rPr>
              <a:t> </a:t>
            </a:r>
            <a:r>
              <a:rPr sz="2400" spc="-5" dirty="0">
                <a:latin typeface="Calibri"/>
                <a:cs typeface="Calibri"/>
              </a:rPr>
              <a:t>geliştirilmesi</a:t>
            </a:r>
            <a:endParaRPr sz="2400">
              <a:latin typeface="Calibri"/>
              <a:cs typeface="Calibri"/>
            </a:endParaRPr>
          </a:p>
          <a:p>
            <a:pPr>
              <a:lnSpc>
                <a:spcPct val="100000"/>
              </a:lnSpc>
              <a:spcBef>
                <a:spcPts val="10"/>
              </a:spcBef>
              <a:buFont typeface="Calibri"/>
              <a:buChar char="•"/>
            </a:pPr>
            <a:endParaRPr sz="2350">
              <a:latin typeface="Calibri"/>
              <a:cs typeface="Calibri"/>
            </a:endParaRPr>
          </a:p>
          <a:p>
            <a:pPr marL="12700" marR="5080">
              <a:lnSpc>
                <a:spcPct val="100000"/>
              </a:lnSpc>
              <a:spcBef>
                <a:spcPts val="5"/>
              </a:spcBef>
              <a:buChar char="•"/>
              <a:tabLst>
                <a:tab pos="233679" algn="l"/>
              </a:tabLst>
            </a:pPr>
            <a:r>
              <a:rPr sz="2400" spc="-50" dirty="0">
                <a:latin typeface="Calibri"/>
                <a:cs typeface="Calibri"/>
              </a:rPr>
              <a:t>Var </a:t>
            </a:r>
            <a:r>
              <a:rPr sz="2400" spc="-5" dirty="0">
                <a:latin typeface="Calibri"/>
                <a:cs typeface="Calibri"/>
              </a:rPr>
              <a:t>olan bir üründe değişiklik, </a:t>
            </a:r>
            <a:r>
              <a:rPr sz="2400" spc="-530" dirty="0">
                <a:latin typeface="Calibri"/>
                <a:cs typeface="Calibri"/>
              </a:rPr>
              <a:t> </a:t>
            </a:r>
            <a:r>
              <a:rPr sz="2400" spc="-5" dirty="0">
                <a:latin typeface="Calibri"/>
                <a:cs typeface="Calibri"/>
              </a:rPr>
              <a:t>farklılık</a:t>
            </a:r>
            <a:r>
              <a:rPr sz="2400" spc="-15" dirty="0">
                <a:latin typeface="Calibri"/>
                <a:cs typeface="Calibri"/>
              </a:rPr>
              <a:t> ve</a:t>
            </a:r>
            <a:r>
              <a:rPr sz="2400" spc="-10" dirty="0">
                <a:latin typeface="Calibri"/>
                <a:cs typeface="Calibri"/>
              </a:rPr>
              <a:t> </a:t>
            </a:r>
            <a:r>
              <a:rPr sz="2400" spc="-5" dirty="0">
                <a:latin typeface="Calibri"/>
                <a:cs typeface="Calibri"/>
              </a:rPr>
              <a:t>yenilik</a:t>
            </a:r>
            <a:r>
              <a:rPr sz="2400" spc="-35" dirty="0">
                <a:latin typeface="Calibri"/>
                <a:cs typeface="Calibri"/>
              </a:rPr>
              <a:t> </a:t>
            </a:r>
            <a:r>
              <a:rPr sz="2400" spc="-5" dirty="0">
                <a:latin typeface="Calibri"/>
                <a:cs typeface="Calibri"/>
              </a:rPr>
              <a:t>yapılması</a:t>
            </a:r>
            <a:endParaRPr sz="2400">
              <a:latin typeface="Calibri"/>
              <a:cs typeface="Calibri"/>
            </a:endParaRPr>
          </a:p>
        </p:txBody>
      </p:sp>
      <p:pic>
        <p:nvPicPr>
          <p:cNvPr id="4" name="object 4"/>
          <p:cNvPicPr/>
          <p:nvPr/>
        </p:nvPicPr>
        <p:blipFill>
          <a:blip r:embed="rId2" cstate="print"/>
          <a:stretch>
            <a:fillRect/>
          </a:stretch>
        </p:blipFill>
        <p:spPr>
          <a:xfrm>
            <a:off x="9287168" y="447758"/>
            <a:ext cx="2767693" cy="1927847"/>
          </a:xfrm>
          <a:prstGeom prst="rect">
            <a:avLst/>
          </a:prstGeom>
        </p:spPr>
      </p:pic>
      <p:pic>
        <p:nvPicPr>
          <p:cNvPr id="5" name="object 5"/>
          <p:cNvPicPr/>
          <p:nvPr/>
        </p:nvPicPr>
        <p:blipFill>
          <a:blip r:embed="rId3" cstate="print"/>
          <a:stretch>
            <a:fillRect/>
          </a:stretch>
        </p:blipFill>
        <p:spPr>
          <a:xfrm>
            <a:off x="567131" y="5137403"/>
            <a:ext cx="6070599" cy="1584071"/>
          </a:xfrm>
          <a:prstGeom prst="rect">
            <a:avLst/>
          </a:prstGeom>
        </p:spPr>
      </p:pic>
      <p:grpSp>
        <p:nvGrpSpPr>
          <p:cNvPr id="10" name="object 10"/>
          <p:cNvGrpSpPr/>
          <p:nvPr/>
        </p:nvGrpSpPr>
        <p:grpSpPr>
          <a:xfrm>
            <a:off x="9971023" y="5046814"/>
            <a:ext cx="1557655" cy="1088390"/>
            <a:chOff x="9971023" y="5046814"/>
            <a:chExt cx="1557655" cy="1088390"/>
          </a:xfrm>
        </p:grpSpPr>
        <p:pic>
          <p:nvPicPr>
            <p:cNvPr id="11" name="object 11"/>
            <p:cNvPicPr/>
            <p:nvPr/>
          </p:nvPicPr>
          <p:blipFill>
            <a:blip r:embed="rId4" cstate="print"/>
            <a:stretch>
              <a:fillRect/>
            </a:stretch>
          </p:blipFill>
          <p:spPr>
            <a:xfrm>
              <a:off x="9971023" y="5046814"/>
              <a:ext cx="1057440" cy="1087831"/>
            </a:xfrm>
            <a:prstGeom prst="rect">
              <a:avLst/>
            </a:prstGeom>
          </p:spPr>
        </p:pic>
        <p:pic>
          <p:nvPicPr>
            <p:cNvPr id="12" name="object 12"/>
            <p:cNvPicPr/>
            <p:nvPr/>
          </p:nvPicPr>
          <p:blipFill>
            <a:blip r:embed="rId5" cstate="print"/>
            <a:stretch>
              <a:fillRect/>
            </a:stretch>
          </p:blipFill>
          <p:spPr>
            <a:xfrm>
              <a:off x="10981689" y="5046814"/>
              <a:ext cx="546747" cy="1087831"/>
            </a:xfrm>
            <a:prstGeom prst="rect">
              <a:avLst/>
            </a:prstGeom>
          </p:spPr>
        </p:pic>
      </p:grpSp>
      <p:grpSp>
        <p:nvGrpSpPr>
          <p:cNvPr id="13" name="object 13"/>
          <p:cNvGrpSpPr/>
          <p:nvPr/>
        </p:nvGrpSpPr>
        <p:grpSpPr>
          <a:xfrm>
            <a:off x="7294409" y="4869511"/>
            <a:ext cx="2019935" cy="1851964"/>
            <a:chOff x="7294195" y="4539639"/>
            <a:chExt cx="2019935" cy="1952625"/>
          </a:xfrm>
        </p:grpSpPr>
        <p:pic>
          <p:nvPicPr>
            <p:cNvPr id="14" name="object 14"/>
            <p:cNvPicPr/>
            <p:nvPr/>
          </p:nvPicPr>
          <p:blipFill>
            <a:blip r:embed="rId6" cstate="print"/>
            <a:stretch>
              <a:fillRect/>
            </a:stretch>
          </p:blipFill>
          <p:spPr>
            <a:xfrm>
              <a:off x="7294195" y="4566631"/>
              <a:ext cx="718129" cy="1583857"/>
            </a:xfrm>
            <a:prstGeom prst="rect">
              <a:avLst/>
            </a:prstGeom>
          </p:spPr>
        </p:pic>
        <p:pic>
          <p:nvPicPr>
            <p:cNvPr id="15" name="object 15"/>
            <p:cNvPicPr/>
            <p:nvPr/>
          </p:nvPicPr>
          <p:blipFill>
            <a:blip r:embed="rId7" cstate="print"/>
            <a:stretch>
              <a:fillRect/>
            </a:stretch>
          </p:blipFill>
          <p:spPr>
            <a:xfrm>
              <a:off x="8565992" y="4539639"/>
              <a:ext cx="747887" cy="1630381"/>
            </a:xfrm>
            <a:prstGeom prst="rect">
              <a:avLst/>
            </a:prstGeom>
          </p:spPr>
        </p:pic>
        <p:pic>
          <p:nvPicPr>
            <p:cNvPr id="16" name="object 16"/>
            <p:cNvPicPr/>
            <p:nvPr/>
          </p:nvPicPr>
          <p:blipFill>
            <a:blip r:embed="rId8" cstate="print"/>
            <a:stretch>
              <a:fillRect/>
            </a:stretch>
          </p:blipFill>
          <p:spPr>
            <a:xfrm>
              <a:off x="7783195" y="4657458"/>
              <a:ext cx="947381" cy="1834514"/>
            </a:xfrm>
            <a:prstGeom prst="rect">
              <a:avLst/>
            </a:prstGeom>
          </p:spPr>
        </p:pic>
      </p:gr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15</a:t>
            </a:fld>
            <a:endParaRPr dirty="0"/>
          </a:p>
        </p:txBody>
      </p:sp>
      <p:pic>
        <p:nvPicPr>
          <p:cNvPr id="18" name="Google Shape;131;p25">
            <a:extLst>
              <a:ext uri="{FF2B5EF4-FFF2-40B4-BE49-F238E27FC236}">
                <a16:creationId xmlns:a16="http://schemas.microsoft.com/office/drawing/2014/main" id="{A1C265F1-0BFE-4611-A152-9DFD2148A962}"/>
              </a:ext>
            </a:extLst>
          </p:cNvPr>
          <p:cNvPicPr preferRelativeResize="0"/>
          <p:nvPr/>
        </p:nvPicPr>
        <p:blipFill>
          <a:blip r:embed="rId9">
            <a:alphaModFix/>
          </a:blip>
          <a:stretch>
            <a:fillRect/>
          </a:stretch>
        </p:blipFill>
        <p:spPr>
          <a:xfrm>
            <a:off x="4701122" y="1949540"/>
            <a:ext cx="6070599" cy="31700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9792"/>
            <a:ext cx="4093845" cy="665480"/>
          </a:xfrm>
          <a:prstGeom prst="rect">
            <a:avLst/>
          </a:prstGeom>
        </p:spPr>
        <p:txBody>
          <a:bodyPr vert="horz" wrap="square" lIns="0" tIns="12700" rIns="0" bIns="0" rtlCol="0">
            <a:spAutoFit/>
          </a:bodyPr>
          <a:lstStyle/>
          <a:p>
            <a:pPr marL="12700">
              <a:lnSpc>
                <a:spcPct val="100000"/>
              </a:lnSpc>
              <a:spcBef>
                <a:spcPts val="100"/>
              </a:spcBef>
            </a:pPr>
            <a:r>
              <a:rPr sz="4200" i="1" spc="-10" dirty="0">
                <a:latin typeface="Calibri Light"/>
                <a:cs typeface="Calibri Light"/>
              </a:rPr>
              <a:t>hizmet</a:t>
            </a:r>
            <a:r>
              <a:rPr sz="4200" i="1" spc="-30" dirty="0">
                <a:latin typeface="Calibri Light"/>
                <a:cs typeface="Calibri Light"/>
              </a:rPr>
              <a:t> </a:t>
            </a:r>
            <a:r>
              <a:rPr sz="4200" i="1" spc="-20" dirty="0">
                <a:latin typeface="Calibri Light"/>
                <a:cs typeface="Calibri Light"/>
              </a:rPr>
              <a:t>inovasyonu</a:t>
            </a:r>
            <a:r>
              <a:rPr sz="4200" i="1" dirty="0">
                <a:latin typeface="Calibri Light"/>
                <a:cs typeface="Calibri Light"/>
              </a:rPr>
              <a:t> </a:t>
            </a:r>
            <a:endParaRPr sz="4200">
              <a:latin typeface="Calibri Light"/>
              <a:cs typeface="Calibri Light"/>
            </a:endParaRPr>
          </a:p>
        </p:txBody>
      </p:sp>
      <p:sp>
        <p:nvSpPr>
          <p:cNvPr id="3" name="object 3"/>
          <p:cNvSpPr txBox="1"/>
          <p:nvPr/>
        </p:nvSpPr>
        <p:spPr>
          <a:xfrm>
            <a:off x="857199" y="2745485"/>
            <a:ext cx="7298055" cy="1854835"/>
          </a:xfrm>
          <a:prstGeom prst="rect">
            <a:avLst/>
          </a:prstGeom>
        </p:spPr>
        <p:txBody>
          <a:bodyPr vert="horz" wrap="square" lIns="0" tIns="12700" rIns="0" bIns="0" rtlCol="0">
            <a:spAutoFit/>
          </a:bodyPr>
          <a:lstStyle/>
          <a:p>
            <a:pPr marL="233045" indent="-220979">
              <a:lnSpc>
                <a:spcPct val="100000"/>
              </a:lnSpc>
              <a:spcBef>
                <a:spcPts val="100"/>
              </a:spcBef>
              <a:buChar char="•"/>
              <a:tabLst>
                <a:tab pos="233679" algn="l"/>
              </a:tabLst>
            </a:pPr>
            <a:r>
              <a:rPr sz="2400" spc="-45" dirty="0">
                <a:latin typeface="Calibri"/>
                <a:cs typeface="Calibri"/>
              </a:rPr>
              <a:t>Yeni</a:t>
            </a:r>
            <a:r>
              <a:rPr sz="2400" spc="-5" dirty="0">
                <a:latin typeface="Calibri"/>
                <a:cs typeface="Calibri"/>
              </a:rPr>
              <a:t> </a:t>
            </a:r>
            <a:r>
              <a:rPr sz="2400" spc="-20" dirty="0">
                <a:latin typeface="Calibri"/>
                <a:cs typeface="Calibri"/>
              </a:rPr>
              <a:t>veya</a:t>
            </a:r>
            <a:r>
              <a:rPr sz="2400" spc="-10" dirty="0">
                <a:latin typeface="Calibri"/>
                <a:cs typeface="Calibri"/>
              </a:rPr>
              <a:t> </a:t>
            </a:r>
            <a:r>
              <a:rPr sz="2400" spc="-5" dirty="0">
                <a:latin typeface="Calibri"/>
                <a:cs typeface="Calibri"/>
              </a:rPr>
              <a:t>önemli</a:t>
            </a:r>
            <a:r>
              <a:rPr sz="2400" spc="-20" dirty="0">
                <a:latin typeface="Calibri"/>
                <a:cs typeface="Calibri"/>
              </a:rPr>
              <a:t> </a:t>
            </a:r>
            <a:r>
              <a:rPr sz="2400" spc="-5" dirty="0">
                <a:latin typeface="Calibri"/>
                <a:cs typeface="Calibri"/>
              </a:rPr>
              <a:t>ölçüde değiştirilmiş</a:t>
            </a:r>
            <a:r>
              <a:rPr sz="2400" spc="-15" dirty="0">
                <a:latin typeface="Calibri"/>
                <a:cs typeface="Calibri"/>
              </a:rPr>
              <a:t> </a:t>
            </a:r>
            <a:r>
              <a:rPr sz="2400" spc="-5" dirty="0">
                <a:latin typeface="Calibri"/>
                <a:cs typeface="Calibri"/>
              </a:rPr>
              <a:t>bir</a:t>
            </a:r>
            <a:r>
              <a:rPr sz="2400" spc="-10" dirty="0">
                <a:latin typeface="Calibri"/>
                <a:cs typeface="Calibri"/>
              </a:rPr>
              <a:t> </a:t>
            </a:r>
            <a:r>
              <a:rPr sz="2400" spc="-5" dirty="0">
                <a:latin typeface="Calibri"/>
                <a:cs typeface="Calibri"/>
              </a:rPr>
              <a:t>hizmet</a:t>
            </a:r>
            <a:r>
              <a:rPr sz="2400" dirty="0">
                <a:latin typeface="Calibri"/>
                <a:cs typeface="Calibri"/>
              </a:rPr>
              <a:t> </a:t>
            </a:r>
            <a:r>
              <a:rPr sz="2400" spc="-5" dirty="0">
                <a:latin typeface="Calibri"/>
                <a:cs typeface="Calibri"/>
              </a:rPr>
              <a:t>yaklaşımı</a:t>
            </a:r>
            <a:endParaRPr sz="2400">
              <a:latin typeface="Calibri"/>
              <a:cs typeface="Calibri"/>
            </a:endParaRPr>
          </a:p>
          <a:p>
            <a:pPr>
              <a:lnSpc>
                <a:spcPct val="100000"/>
              </a:lnSpc>
              <a:spcBef>
                <a:spcPts val="10"/>
              </a:spcBef>
              <a:buFont typeface="Calibri"/>
              <a:buChar char="•"/>
            </a:pPr>
            <a:endParaRPr sz="2350">
              <a:latin typeface="Calibri"/>
              <a:cs typeface="Calibri"/>
            </a:endParaRPr>
          </a:p>
          <a:p>
            <a:pPr marL="233045" indent="-220979">
              <a:lnSpc>
                <a:spcPct val="100000"/>
              </a:lnSpc>
              <a:buChar char="•"/>
              <a:tabLst>
                <a:tab pos="233679" algn="l"/>
              </a:tabLst>
            </a:pPr>
            <a:r>
              <a:rPr sz="2400" dirty="0">
                <a:latin typeface="Calibri"/>
                <a:cs typeface="Calibri"/>
              </a:rPr>
              <a:t>Hizmetin</a:t>
            </a:r>
            <a:r>
              <a:rPr sz="2400" spc="-30" dirty="0">
                <a:latin typeface="Calibri"/>
                <a:cs typeface="Calibri"/>
              </a:rPr>
              <a:t> </a:t>
            </a:r>
            <a:r>
              <a:rPr sz="2400" spc="-5" dirty="0">
                <a:latin typeface="Calibri"/>
                <a:cs typeface="Calibri"/>
              </a:rPr>
              <a:t>sunum</a:t>
            </a:r>
            <a:r>
              <a:rPr sz="2400" spc="-10" dirty="0">
                <a:latin typeface="Calibri"/>
                <a:cs typeface="Calibri"/>
              </a:rPr>
              <a:t> </a:t>
            </a:r>
            <a:r>
              <a:rPr sz="2400" spc="-20" dirty="0">
                <a:latin typeface="Calibri"/>
                <a:cs typeface="Calibri"/>
              </a:rPr>
              <a:t>ve</a:t>
            </a:r>
            <a:r>
              <a:rPr sz="2400" spc="-10" dirty="0">
                <a:latin typeface="Calibri"/>
                <a:cs typeface="Calibri"/>
              </a:rPr>
              <a:t> </a:t>
            </a:r>
            <a:r>
              <a:rPr sz="2400" spc="-5" dirty="0">
                <a:latin typeface="Calibri"/>
                <a:cs typeface="Calibri"/>
              </a:rPr>
              <a:t>dağıtım</a:t>
            </a:r>
            <a:r>
              <a:rPr sz="2400" spc="-25" dirty="0">
                <a:latin typeface="Calibri"/>
                <a:cs typeface="Calibri"/>
              </a:rPr>
              <a:t> </a:t>
            </a:r>
            <a:r>
              <a:rPr sz="2400" spc="-5" dirty="0">
                <a:latin typeface="Calibri"/>
                <a:cs typeface="Calibri"/>
              </a:rPr>
              <a:t>sistemindeki</a:t>
            </a:r>
            <a:r>
              <a:rPr sz="2400" spc="-35" dirty="0">
                <a:latin typeface="Calibri"/>
                <a:cs typeface="Calibri"/>
              </a:rPr>
              <a:t> </a:t>
            </a:r>
            <a:r>
              <a:rPr sz="2400" spc="-10" dirty="0">
                <a:latin typeface="Calibri"/>
                <a:cs typeface="Calibri"/>
              </a:rPr>
              <a:t>farklılık</a:t>
            </a:r>
            <a:endParaRPr sz="2400">
              <a:latin typeface="Calibri"/>
              <a:cs typeface="Calibri"/>
            </a:endParaRPr>
          </a:p>
          <a:p>
            <a:pPr>
              <a:lnSpc>
                <a:spcPct val="100000"/>
              </a:lnSpc>
              <a:spcBef>
                <a:spcPts val="10"/>
              </a:spcBef>
              <a:buFont typeface="Calibri"/>
              <a:buChar char="•"/>
            </a:pPr>
            <a:endParaRPr sz="2350">
              <a:latin typeface="Calibri"/>
              <a:cs typeface="Calibri"/>
            </a:endParaRPr>
          </a:p>
          <a:p>
            <a:pPr marL="233045" indent="-220979">
              <a:lnSpc>
                <a:spcPct val="100000"/>
              </a:lnSpc>
              <a:spcBef>
                <a:spcPts val="5"/>
              </a:spcBef>
              <a:buChar char="•"/>
              <a:tabLst>
                <a:tab pos="233679" algn="l"/>
              </a:tabLst>
            </a:pPr>
            <a:r>
              <a:rPr sz="2400" dirty="0">
                <a:latin typeface="Calibri"/>
                <a:cs typeface="Calibri"/>
              </a:rPr>
              <a:t>Hizmetin</a:t>
            </a:r>
            <a:r>
              <a:rPr sz="2400" spc="-25" dirty="0">
                <a:latin typeface="Calibri"/>
                <a:cs typeface="Calibri"/>
              </a:rPr>
              <a:t> </a:t>
            </a:r>
            <a:r>
              <a:rPr sz="2400" spc="-5" dirty="0">
                <a:latin typeface="Calibri"/>
                <a:cs typeface="Calibri"/>
              </a:rPr>
              <a:t>sunulmasında</a:t>
            </a:r>
            <a:r>
              <a:rPr sz="2400" spc="-20" dirty="0">
                <a:latin typeface="Calibri"/>
                <a:cs typeface="Calibri"/>
              </a:rPr>
              <a:t> </a:t>
            </a:r>
            <a:r>
              <a:rPr sz="2400" spc="-5" dirty="0">
                <a:latin typeface="Calibri"/>
                <a:cs typeface="Calibri"/>
              </a:rPr>
              <a:t>yeni</a:t>
            </a:r>
            <a:r>
              <a:rPr sz="2400" spc="-20" dirty="0">
                <a:latin typeface="Calibri"/>
                <a:cs typeface="Calibri"/>
              </a:rPr>
              <a:t> </a:t>
            </a:r>
            <a:r>
              <a:rPr sz="2400" spc="-5" dirty="0">
                <a:latin typeface="Calibri"/>
                <a:cs typeface="Calibri"/>
              </a:rPr>
              <a:t>teknolojilerin</a:t>
            </a:r>
            <a:r>
              <a:rPr sz="2400" spc="-40" dirty="0">
                <a:latin typeface="Calibri"/>
                <a:cs typeface="Calibri"/>
              </a:rPr>
              <a:t> </a:t>
            </a:r>
            <a:r>
              <a:rPr sz="2400" spc="-10" dirty="0">
                <a:latin typeface="Calibri"/>
                <a:cs typeface="Calibri"/>
              </a:rPr>
              <a:t>kullanılması</a:t>
            </a:r>
            <a:endParaRPr sz="2400">
              <a:latin typeface="Calibri"/>
              <a:cs typeface="Calibri"/>
            </a:endParaRPr>
          </a:p>
        </p:txBody>
      </p:sp>
      <p:pic>
        <p:nvPicPr>
          <p:cNvPr id="4" name="object 4"/>
          <p:cNvPicPr/>
          <p:nvPr/>
        </p:nvPicPr>
        <p:blipFill>
          <a:blip r:embed="rId2" cstate="print"/>
          <a:stretch>
            <a:fillRect/>
          </a:stretch>
        </p:blipFill>
        <p:spPr>
          <a:xfrm>
            <a:off x="7675753" y="811911"/>
            <a:ext cx="1530350" cy="1270000"/>
          </a:xfrm>
          <a:prstGeom prst="rect">
            <a:avLst/>
          </a:prstGeom>
        </p:spPr>
      </p:pic>
      <p:pic>
        <p:nvPicPr>
          <p:cNvPr id="5" name="object 5"/>
          <p:cNvPicPr/>
          <p:nvPr/>
        </p:nvPicPr>
        <p:blipFill>
          <a:blip r:embed="rId3" cstate="print"/>
          <a:stretch>
            <a:fillRect/>
          </a:stretch>
        </p:blipFill>
        <p:spPr>
          <a:xfrm>
            <a:off x="8775700" y="3094939"/>
            <a:ext cx="2260600" cy="2755899"/>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16</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6939" y="629792"/>
            <a:ext cx="6776720" cy="665480"/>
          </a:xfrm>
          <a:prstGeom prst="rect">
            <a:avLst/>
          </a:prstGeom>
        </p:spPr>
        <p:txBody>
          <a:bodyPr vert="horz" wrap="square" lIns="0" tIns="12700" rIns="0" bIns="0" rtlCol="0">
            <a:spAutoFit/>
          </a:bodyPr>
          <a:lstStyle/>
          <a:p>
            <a:pPr marL="12700">
              <a:lnSpc>
                <a:spcPct val="100000"/>
              </a:lnSpc>
              <a:spcBef>
                <a:spcPts val="100"/>
              </a:spcBef>
            </a:pPr>
            <a:r>
              <a:rPr sz="4200" i="1" spc="-10" dirty="0">
                <a:latin typeface="Calibri Light"/>
                <a:cs typeface="Calibri Light"/>
              </a:rPr>
              <a:t>süreç</a:t>
            </a:r>
            <a:r>
              <a:rPr sz="4200" i="1" spc="10" dirty="0">
                <a:latin typeface="Calibri Light"/>
                <a:cs typeface="Calibri Light"/>
              </a:rPr>
              <a:t> </a:t>
            </a:r>
            <a:r>
              <a:rPr sz="4200" i="1" dirty="0">
                <a:latin typeface="Calibri Light"/>
                <a:cs typeface="Calibri Light"/>
              </a:rPr>
              <a:t>ve</a:t>
            </a:r>
            <a:r>
              <a:rPr sz="4200" i="1" spc="-5" dirty="0">
                <a:latin typeface="Calibri Light"/>
                <a:cs typeface="Calibri Light"/>
              </a:rPr>
              <a:t> </a:t>
            </a:r>
            <a:r>
              <a:rPr sz="4200" i="1" spc="-15" dirty="0">
                <a:latin typeface="Calibri Light"/>
                <a:cs typeface="Calibri Light"/>
              </a:rPr>
              <a:t>pazarlama</a:t>
            </a:r>
            <a:r>
              <a:rPr sz="4200" i="1" spc="10" dirty="0">
                <a:latin typeface="Calibri Light"/>
                <a:cs typeface="Calibri Light"/>
              </a:rPr>
              <a:t> </a:t>
            </a:r>
            <a:r>
              <a:rPr sz="4200" i="1" spc="-20" dirty="0">
                <a:latin typeface="Calibri Light"/>
                <a:cs typeface="Calibri Light"/>
              </a:rPr>
              <a:t>inovasyonu</a:t>
            </a:r>
            <a:r>
              <a:rPr sz="4200" i="1" dirty="0">
                <a:latin typeface="Calibri Light"/>
                <a:cs typeface="Calibri Light"/>
              </a:rPr>
              <a:t> </a:t>
            </a:r>
            <a:endParaRPr sz="4200">
              <a:latin typeface="Calibri Light"/>
              <a:cs typeface="Calibri Light"/>
            </a:endParaRPr>
          </a:p>
        </p:txBody>
      </p:sp>
      <p:pic>
        <p:nvPicPr>
          <p:cNvPr id="4" name="object 4"/>
          <p:cNvPicPr/>
          <p:nvPr/>
        </p:nvPicPr>
        <p:blipFill>
          <a:blip r:embed="rId2" cstate="print"/>
          <a:stretch>
            <a:fillRect/>
          </a:stretch>
        </p:blipFill>
        <p:spPr>
          <a:xfrm>
            <a:off x="8128273" y="404283"/>
            <a:ext cx="1180045" cy="1180045"/>
          </a:xfrm>
          <a:prstGeom prst="rect">
            <a:avLst/>
          </a:prstGeom>
        </p:spPr>
      </p:pic>
      <p:sp>
        <p:nvSpPr>
          <p:cNvPr id="5" name="object 5"/>
          <p:cNvSpPr txBox="1"/>
          <p:nvPr/>
        </p:nvSpPr>
        <p:spPr>
          <a:xfrm>
            <a:off x="916939" y="1472189"/>
            <a:ext cx="7240270" cy="3170555"/>
          </a:xfrm>
          <a:prstGeom prst="rect">
            <a:avLst/>
          </a:prstGeom>
        </p:spPr>
        <p:txBody>
          <a:bodyPr vert="horz" wrap="square" lIns="0" tIns="12700" rIns="0" bIns="0" rtlCol="0">
            <a:spAutoFit/>
          </a:bodyPr>
          <a:lstStyle/>
          <a:p>
            <a:pPr marL="52069">
              <a:lnSpc>
                <a:spcPct val="100000"/>
              </a:lnSpc>
              <a:spcBef>
                <a:spcPts val="100"/>
              </a:spcBef>
            </a:pPr>
            <a:r>
              <a:rPr sz="2400" spc="-10" dirty="0">
                <a:latin typeface="Calibri"/>
                <a:cs typeface="Calibri"/>
              </a:rPr>
              <a:t>süreç;</a:t>
            </a:r>
            <a:endParaRPr sz="2400">
              <a:latin typeface="Calibri"/>
              <a:cs typeface="Calibri"/>
            </a:endParaRPr>
          </a:p>
          <a:p>
            <a:pPr marL="394970" marR="2698115" indent="-342900">
              <a:lnSpc>
                <a:spcPct val="100000"/>
              </a:lnSpc>
              <a:buChar char="•"/>
              <a:tabLst>
                <a:tab pos="394970" algn="l"/>
                <a:tab pos="395605" algn="l"/>
              </a:tabLst>
            </a:pPr>
            <a:r>
              <a:rPr sz="2400" spc="-10" dirty="0">
                <a:latin typeface="Calibri"/>
                <a:cs typeface="Calibri"/>
              </a:rPr>
              <a:t>farklı </a:t>
            </a:r>
            <a:r>
              <a:rPr sz="2400" spc="-5" dirty="0">
                <a:latin typeface="Calibri"/>
                <a:cs typeface="Calibri"/>
              </a:rPr>
              <a:t>yeni bir </a:t>
            </a:r>
            <a:r>
              <a:rPr sz="2400" spc="-10" dirty="0">
                <a:latin typeface="Calibri"/>
                <a:cs typeface="Calibri"/>
              </a:rPr>
              <a:t>üretim </a:t>
            </a:r>
            <a:r>
              <a:rPr sz="2400" spc="-20" dirty="0">
                <a:latin typeface="Calibri"/>
                <a:cs typeface="Calibri"/>
              </a:rPr>
              <a:t>veya </a:t>
            </a:r>
            <a:r>
              <a:rPr sz="2400" spc="-5" dirty="0">
                <a:latin typeface="Calibri"/>
                <a:cs typeface="Calibri"/>
              </a:rPr>
              <a:t>dağıtım </a:t>
            </a:r>
            <a:r>
              <a:rPr sz="2400" spc="-530" dirty="0">
                <a:latin typeface="Calibri"/>
                <a:cs typeface="Calibri"/>
              </a:rPr>
              <a:t> </a:t>
            </a:r>
            <a:r>
              <a:rPr sz="2400" spc="-15" dirty="0">
                <a:latin typeface="Calibri"/>
                <a:cs typeface="Calibri"/>
              </a:rPr>
              <a:t>yöntemi</a:t>
            </a:r>
            <a:r>
              <a:rPr sz="2400" spc="-30" dirty="0">
                <a:latin typeface="Calibri"/>
                <a:cs typeface="Calibri"/>
              </a:rPr>
              <a:t> </a:t>
            </a:r>
            <a:r>
              <a:rPr sz="2400" spc="-20" dirty="0">
                <a:latin typeface="Calibri"/>
                <a:cs typeface="Calibri"/>
              </a:rPr>
              <a:t>veya</a:t>
            </a:r>
            <a:endParaRPr sz="2400">
              <a:latin typeface="Calibri"/>
              <a:cs typeface="Calibri"/>
            </a:endParaRPr>
          </a:p>
          <a:p>
            <a:pPr marL="394970" indent="-343535">
              <a:lnSpc>
                <a:spcPct val="100000"/>
              </a:lnSpc>
              <a:spcBef>
                <a:spcPts val="25"/>
              </a:spcBef>
              <a:buChar char="•"/>
              <a:tabLst>
                <a:tab pos="394970" algn="l"/>
                <a:tab pos="395605" algn="l"/>
              </a:tabLst>
            </a:pPr>
            <a:r>
              <a:rPr sz="2400" spc="-15" dirty="0">
                <a:latin typeface="Calibri"/>
                <a:cs typeface="Calibri"/>
              </a:rPr>
              <a:t>var </a:t>
            </a:r>
            <a:r>
              <a:rPr sz="2400" spc="-5" dirty="0">
                <a:latin typeface="Calibri"/>
                <a:cs typeface="Calibri"/>
              </a:rPr>
              <a:t>olan </a:t>
            </a:r>
            <a:r>
              <a:rPr sz="2400" spc="-10" dirty="0">
                <a:latin typeface="Calibri"/>
                <a:cs typeface="Calibri"/>
              </a:rPr>
              <a:t>yöntemlerin</a:t>
            </a:r>
            <a:r>
              <a:rPr sz="2400" spc="-40" dirty="0">
                <a:latin typeface="Calibri"/>
                <a:cs typeface="Calibri"/>
              </a:rPr>
              <a:t> </a:t>
            </a:r>
            <a:r>
              <a:rPr sz="2400" spc="-5" dirty="0">
                <a:latin typeface="Calibri"/>
                <a:cs typeface="Calibri"/>
              </a:rPr>
              <a:t>geliştirilmesi</a:t>
            </a:r>
            <a:endParaRPr sz="2400">
              <a:latin typeface="Calibri"/>
              <a:cs typeface="Calibri"/>
            </a:endParaRPr>
          </a:p>
          <a:p>
            <a:pPr marL="12700">
              <a:lnSpc>
                <a:spcPct val="100000"/>
              </a:lnSpc>
              <a:spcBef>
                <a:spcPts val="1689"/>
              </a:spcBef>
            </a:pPr>
            <a:r>
              <a:rPr sz="2400" spc="-5" dirty="0">
                <a:latin typeface="Calibri"/>
                <a:cs typeface="Calibri"/>
              </a:rPr>
              <a:t>pazarlama;</a:t>
            </a:r>
            <a:endParaRPr sz="2400">
              <a:latin typeface="Calibri"/>
              <a:cs typeface="Calibri"/>
            </a:endParaRPr>
          </a:p>
          <a:p>
            <a:pPr marL="355600" indent="-343535">
              <a:lnSpc>
                <a:spcPct val="100000"/>
              </a:lnSpc>
              <a:buFont typeface="Arial MT"/>
              <a:buChar char="•"/>
              <a:tabLst>
                <a:tab pos="355600" algn="l"/>
                <a:tab pos="356235" algn="l"/>
              </a:tabLst>
            </a:pPr>
            <a:r>
              <a:rPr sz="2400" spc="-5" dirty="0">
                <a:latin typeface="Calibri"/>
                <a:cs typeface="Calibri"/>
              </a:rPr>
              <a:t>yeni</a:t>
            </a:r>
            <a:r>
              <a:rPr sz="2400" spc="-30" dirty="0">
                <a:latin typeface="Calibri"/>
                <a:cs typeface="Calibri"/>
              </a:rPr>
              <a:t> </a:t>
            </a:r>
            <a:r>
              <a:rPr sz="2400" spc="-5" dirty="0">
                <a:latin typeface="Calibri"/>
                <a:cs typeface="Calibri"/>
              </a:rPr>
              <a:t>pazarlama</a:t>
            </a:r>
            <a:r>
              <a:rPr sz="2400" spc="-30" dirty="0">
                <a:latin typeface="Calibri"/>
                <a:cs typeface="Calibri"/>
              </a:rPr>
              <a:t> </a:t>
            </a:r>
            <a:r>
              <a:rPr sz="2400" spc="-10" dirty="0">
                <a:latin typeface="Calibri"/>
                <a:cs typeface="Calibri"/>
              </a:rPr>
              <a:t>yöntemlerinin</a:t>
            </a:r>
            <a:endParaRPr sz="2400">
              <a:latin typeface="Calibri"/>
              <a:cs typeface="Calibri"/>
            </a:endParaRPr>
          </a:p>
          <a:p>
            <a:pPr marL="355600" indent="-343535">
              <a:lnSpc>
                <a:spcPct val="100000"/>
              </a:lnSpc>
              <a:spcBef>
                <a:spcPts val="5"/>
              </a:spcBef>
              <a:buFont typeface="Arial MT"/>
              <a:buChar char="•"/>
              <a:tabLst>
                <a:tab pos="355600" algn="l"/>
                <a:tab pos="356235" algn="l"/>
              </a:tabLst>
            </a:pPr>
            <a:r>
              <a:rPr sz="2400" spc="-5" dirty="0">
                <a:latin typeface="Calibri"/>
                <a:cs typeface="Calibri"/>
              </a:rPr>
              <a:t>yeni</a:t>
            </a:r>
            <a:r>
              <a:rPr sz="2400" spc="-35" dirty="0">
                <a:latin typeface="Calibri"/>
                <a:cs typeface="Calibri"/>
              </a:rPr>
              <a:t> </a:t>
            </a:r>
            <a:r>
              <a:rPr sz="2400" spc="-5" dirty="0">
                <a:latin typeface="Calibri"/>
                <a:cs typeface="Calibri"/>
              </a:rPr>
              <a:t>pazarlama</a:t>
            </a:r>
            <a:r>
              <a:rPr sz="2400" spc="-40" dirty="0">
                <a:latin typeface="Calibri"/>
                <a:cs typeface="Calibri"/>
              </a:rPr>
              <a:t> </a:t>
            </a:r>
            <a:r>
              <a:rPr sz="2400" spc="-5" dirty="0">
                <a:latin typeface="Calibri"/>
                <a:cs typeface="Calibri"/>
              </a:rPr>
              <a:t>kanallarının,</a:t>
            </a:r>
            <a:endParaRPr sz="2400">
              <a:latin typeface="Calibri"/>
              <a:cs typeface="Calibri"/>
            </a:endParaRPr>
          </a:p>
          <a:p>
            <a:pPr marL="355600" indent="-343535">
              <a:lnSpc>
                <a:spcPct val="100000"/>
              </a:lnSpc>
              <a:buFont typeface="Arial MT"/>
              <a:buChar char="•"/>
              <a:tabLst>
                <a:tab pos="355600" algn="l"/>
                <a:tab pos="356235" algn="l"/>
              </a:tabLst>
            </a:pPr>
            <a:r>
              <a:rPr sz="2400" spc="-5" dirty="0">
                <a:latin typeface="Calibri"/>
                <a:cs typeface="Calibri"/>
              </a:rPr>
              <a:t>yeni</a:t>
            </a:r>
            <a:r>
              <a:rPr sz="2400" spc="-20" dirty="0">
                <a:latin typeface="Calibri"/>
                <a:cs typeface="Calibri"/>
              </a:rPr>
              <a:t> </a:t>
            </a:r>
            <a:r>
              <a:rPr sz="2400" dirty="0">
                <a:latin typeface="Calibri"/>
                <a:cs typeface="Calibri"/>
              </a:rPr>
              <a:t>ambalaj</a:t>
            </a:r>
            <a:r>
              <a:rPr sz="2400" spc="-15" dirty="0">
                <a:latin typeface="Calibri"/>
                <a:cs typeface="Calibri"/>
              </a:rPr>
              <a:t> ve</a:t>
            </a:r>
            <a:r>
              <a:rPr sz="2400" dirty="0">
                <a:latin typeface="Calibri"/>
                <a:cs typeface="Calibri"/>
              </a:rPr>
              <a:t> </a:t>
            </a:r>
            <a:r>
              <a:rPr sz="2400" spc="-5" dirty="0">
                <a:latin typeface="Calibri"/>
                <a:cs typeface="Calibri"/>
              </a:rPr>
              <a:t>boyutlama</a:t>
            </a:r>
            <a:r>
              <a:rPr sz="2400" spc="-15" dirty="0">
                <a:latin typeface="Calibri"/>
                <a:cs typeface="Calibri"/>
              </a:rPr>
              <a:t> </a:t>
            </a:r>
            <a:r>
              <a:rPr sz="2400" dirty="0">
                <a:latin typeface="Calibri"/>
                <a:cs typeface="Calibri"/>
              </a:rPr>
              <a:t>gibi</a:t>
            </a:r>
            <a:r>
              <a:rPr sz="2400" spc="-25" dirty="0">
                <a:latin typeface="Calibri"/>
                <a:cs typeface="Calibri"/>
              </a:rPr>
              <a:t> </a:t>
            </a:r>
            <a:r>
              <a:rPr sz="2400" spc="-5" dirty="0">
                <a:latin typeface="Calibri"/>
                <a:cs typeface="Calibri"/>
              </a:rPr>
              <a:t>yeniliklerin</a:t>
            </a:r>
            <a:r>
              <a:rPr sz="2400" spc="-35" dirty="0">
                <a:latin typeface="Calibri"/>
                <a:cs typeface="Calibri"/>
              </a:rPr>
              <a:t> </a:t>
            </a:r>
            <a:r>
              <a:rPr sz="2400" spc="-5" dirty="0">
                <a:latin typeface="Calibri"/>
                <a:cs typeface="Calibri"/>
              </a:rPr>
              <a:t>geliştirilmesi</a:t>
            </a:r>
            <a:endParaRPr sz="2400">
              <a:latin typeface="Calibri"/>
              <a:cs typeface="Calibri"/>
            </a:endParaRPr>
          </a:p>
        </p:txBody>
      </p:sp>
      <p:pic>
        <p:nvPicPr>
          <p:cNvPr id="6" name="object 6"/>
          <p:cNvPicPr/>
          <p:nvPr/>
        </p:nvPicPr>
        <p:blipFill>
          <a:blip r:embed="rId3" cstate="print"/>
          <a:stretch>
            <a:fillRect/>
          </a:stretch>
        </p:blipFill>
        <p:spPr>
          <a:xfrm>
            <a:off x="7277361" y="5642607"/>
            <a:ext cx="2476239" cy="1157859"/>
          </a:xfrm>
          <a:prstGeom prst="rect">
            <a:avLst/>
          </a:prstGeom>
        </p:spPr>
      </p:pic>
      <p:pic>
        <p:nvPicPr>
          <p:cNvPr id="7" name="object 7"/>
          <p:cNvPicPr/>
          <p:nvPr/>
        </p:nvPicPr>
        <p:blipFill>
          <a:blip r:embed="rId4" cstate="print"/>
          <a:stretch>
            <a:fillRect/>
          </a:stretch>
        </p:blipFill>
        <p:spPr>
          <a:xfrm>
            <a:off x="8671723" y="4068970"/>
            <a:ext cx="756990" cy="1157859"/>
          </a:xfrm>
          <a:prstGeom prst="rect">
            <a:avLst/>
          </a:prstGeom>
        </p:spPr>
      </p:pic>
      <p:grpSp>
        <p:nvGrpSpPr>
          <p:cNvPr id="8" name="object 8"/>
          <p:cNvGrpSpPr/>
          <p:nvPr/>
        </p:nvGrpSpPr>
        <p:grpSpPr>
          <a:xfrm>
            <a:off x="7693659" y="877886"/>
            <a:ext cx="4599305" cy="4787721"/>
            <a:chOff x="7574280" y="1753235"/>
            <a:chExt cx="4599305" cy="4787721"/>
          </a:xfrm>
        </p:grpSpPr>
        <p:pic>
          <p:nvPicPr>
            <p:cNvPr id="9" name="object 9"/>
            <p:cNvPicPr/>
            <p:nvPr/>
          </p:nvPicPr>
          <p:blipFill>
            <a:blip r:embed="rId5" cstate="print"/>
            <a:stretch>
              <a:fillRect/>
            </a:stretch>
          </p:blipFill>
          <p:spPr>
            <a:xfrm>
              <a:off x="9868543" y="4192806"/>
              <a:ext cx="2236201" cy="2348150"/>
            </a:xfrm>
            <a:prstGeom prst="rect">
              <a:avLst/>
            </a:prstGeom>
          </p:spPr>
        </p:pic>
        <p:pic>
          <p:nvPicPr>
            <p:cNvPr id="10" name="object 10"/>
            <p:cNvPicPr/>
            <p:nvPr/>
          </p:nvPicPr>
          <p:blipFill>
            <a:blip r:embed="rId6" cstate="print"/>
            <a:stretch>
              <a:fillRect/>
            </a:stretch>
          </p:blipFill>
          <p:spPr>
            <a:xfrm>
              <a:off x="7574280" y="2993898"/>
              <a:ext cx="2316353" cy="1302512"/>
            </a:xfrm>
            <a:prstGeom prst="rect">
              <a:avLst/>
            </a:prstGeom>
          </p:spPr>
        </p:pic>
        <p:pic>
          <p:nvPicPr>
            <p:cNvPr id="11" name="object 11"/>
            <p:cNvPicPr/>
            <p:nvPr/>
          </p:nvPicPr>
          <p:blipFill>
            <a:blip r:embed="rId7" cstate="print"/>
            <a:stretch>
              <a:fillRect/>
            </a:stretch>
          </p:blipFill>
          <p:spPr>
            <a:xfrm>
              <a:off x="9889109" y="1753235"/>
              <a:ext cx="2284476" cy="1638300"/>
            </a:xfrm>
            <a:prstGeom prst="rect">
              <a:avLst/>
            </a:prstGeom>
          </p:spPr>
        </p:pic>
      </p:gr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17</a:t>
            </a:fld>
            <a:endParaRPr dirty="0"/>
          </a:p>
        </p:txBody>
      </p:sp>
      <p:pic>
        <p:nvPicPr>
          <p:cNvPr id="13" name="Google Shape;156;p29">
            <a:extLst>
              <a:ext uri="{FF2B5EF4-FFF2-40B4-BE49-F238E27FC236}">
                <a16:creationId xmlns:a16="http://schemas.microsoft.com/office/drawing/2014/main" id="{42F55D86-23C5-4C23-B292-E46E6C1A3F41}"/>
              </a:ext>
            </a:extLst>
          </p:cNvPr>
          <p:cNvPicPr preferRelativeResize="0"/>
          <p:nvPr/>
        </p:nvPicPr>
        <p:blipFill>
          <a:blip r:embed="rId8">
            <a:alphaModFix/>
          </a:blip>
          <a:stretch>
            <a:fillRect/>
          </a:stretch>
        </p:blipFill>
        <p:spPr>
          <a:xfrm>
            <a:off x="891414" y="4819661"/>
            <a:ext cx="5433185" cy="19772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9792"/>
            <a:ext cx="5570855" cy="665480"/>
          </a:xfrm>
          <a:prstGeom prst="rect">
            <a:avLst/>
          </a:prstGeom>
        </p:spPr>
        <p:txBody>
          <a:bodyPr vert="horz" wrap="square" lIns="0" tIns="12700" rIns="0" bIns="0" rtlCol="0">
            <a:spAutoFit/>
          </a:bodyPr>
          <a:lstStyle/>
          <a:p>
            <a:pPr marL="12700">
              <a:lnSpc>
                <a:spcPct val="100000"/>
              </a:lnSpc>
              <a:spcBef>
                <a:spcPts val="100"/>
              </a:spcBef>
            </a:pPr>
            <a:r>
              <a:rPr sz="4200" i="1" spc="-20" dirty="0">
                <a:latin typeface="Calibri Light"/>
                <a:cs typeface="Calibri Light"/>
              </a:rPr>
              <a:t>organizasyonel</a:t>
            </a:r>
            <a:r>
              <a:rPr sz="4200" i="1" spc="20" dirty="0">
                <a:latin typeface="Calibri Light"/>
                <a:cs typeface="Calibri Light"/>
              </a:rPr>
              <a:t> </a:t>
            </a:r>
            <a:r>
              <a:rPr sz="4200" i="1" spc="-20" dirty="0">
                <a:latin typeface="Calibri Light"/>
                <a:cs typeface="Calibri Light"/>
              </a:rPr>
              <a:t>inovasyon</a:t>
            </a:r>
            <a:r>
              <a:rPr sz="4200" i="1" dirty="0">
                <a:latin typeface="Calibri Light"/>
                <a:cs typeface="Calibri Light"/>
              </a:rPr>
              <a:t> </a:t>
            </a:r>
            <a:endParaRPr sz="4200">
              <a:latin typeface="Calibri Light"/>
              <a:cs typeface="Calibri Light"/>
            </a:endParaRPr>
          </a:p>
        </p:txBody>
      </p:sp>
      <p:sp>
        <p:nvSpPr>
          <p:cNvPr id="3" name="object 3"/>
          <p:cNvSpPr txBox="1"/>
          <p:nvPr/>
        </p:nvSpPr>
        <p:spPr>
          <a:xfrm>
            <a:off x="1133347" y="2257425"/>
            <a:ext cx="5509260" cy="1123315"/>
          </a:xfrm>
          <a:prstGeom prst="rect">
            <a:avLst/>
          </a:prstGeom>
        </p:spPr>
        <p:txBody>
          <a:bodyPr vert="horz" wrap="square" lIns="0" tIns="12700" rIns="0" bIns="0" rtlCol="0">
            <a:spAutoFit/>
          </a:bodyPr>
          <a:lstStyle/>
          <a:p>
            <a:pPr marL="1905" algn="ctr">
              <a:lnSpc>
                <a:spcPct val="100000"/>
              </a:lnSpc>
              <a:spcBef>
                <a:spcPts val="100"/>
              </a:spcBef>
            </a:pPr>
            <a:r>
              <a:rPr sz="2400" spc="-45" dirty="0">
                <a:latin typeface="Calibri"/>
                <a:cs typeface="Calibri"/>
              </a:rPr>
              <a:t>Yeni</a:t>
            </a:r>
            <a:r>
              <a:rPr sz="2400" spc="-10" dirty="0">
                <a:latin typeface="Calibri"/>
                <a:cs typeface="Calibri"/>
              </a:rPr>
              <a:t> </a:t>
            </a:r>
            <a:r>
              <a:rPr sz="2400" spc="-5" dirty="0">
                <a:latin typeface="Calibri"/>
                <a:cs typeface="Calibri"/>
              </a:rPr>
              <a:t>çalışma</a:t>
            </a:r>
            <a:r>
              <a:rPr sz="2400" spc="-10" dirty="0">
                <a:latin typeface="Calibri"/>
                <a:cs typeface="Calibri"/>
              </a:rPr>
              <a:t> </a:t>
            </a:r>
            <a:r>
              <a:rPr sz="2400" spc="-15" dirty="0">
                <a:latin typeface="Calibri"/>
                <a:cs typeface="Calibri"/>
              </a:rPr>
              <a:t>ve</a:t>
            </a:r>
            <a:r>
              <a:rPr sz="2400" dirty="0">
                <a:latin typeface="Calibri"/>
                <a:cs typeface="Calibri"/>
              </a:rPr>
              <a:t> iş </a:t>
            </a:r>
            <a:r>
              <a:rPr sz="2400" spc="-10" dirty="0">
                <a:latin typeface="Calibri"/>
                <a:cs typeface="Calibri"/>
              </a:rPr>
              <a:t>yapış</a:t>
            </a:r>
            <a:r>
              <a:rPr sz="2400" spc="-15" dirty="0">
                <a:latin typeface="Calibri"/>
                <a:cs typeface="Calibri"/>
              </a:rPr>
              <a:t> </a:t>
            </a:r>
            <a:r>
              <a:rPr sz="2400" spc="-10" dirty="0">
                <a:latin typeface="Calibri"/>
                <a:cs typeface="Calibri"/>
              </a:rPr>
              <a:t>yöntemlerinin</a:t>
            </a:r>
            <a:endParaRPr sz="2400">
              <a:latin typeface="Calibri"/>
              <a:cs typeface="Calibri"/>
            </a:endParaRPr>
          </a:p>
          <a:p>
            <a:pPr marL="12700" marR="5080" algn="ctr">
              <a:lnSpc>
                <a:spcPct val="100000"/>
              </a:lnSpc>
            </a:pPr>
            <a:r>
              <a:rPr sz="2400" spc="-5" dirty="0">
                <a:latin typeface="Calibri"/>
                <a:cs typeface="Calibri"/>
              </a:rPr>
              <a:t>geliştirilmesi </a:t>
            </a:r>
            <a:r>
              <a:rPr sz="2400" spc="-20" dirty="0">
                <a:latin typeface="Calibri"/>
                <a:cs typeface="Calibri"/>
              </a:rPr>
              <a:t>ya </a:t>
            </a:r>
            <a:r>
              <a:rPr sz="2400" spc="-5" dirty="0">
                <a:latin typeface="Calibri"/>
                <a:cs typeface="Calibri"/>
              </a:rPr>
              <a:t>da </a:t>
            </a:r>
            <a:r>
              <a:rPr sz="2400" spc="-15" dirty="0">
                <a:latin typeface="Calibri"/>
                <a:cs typeface="Calibri"/>
              </a:rPr>
              <a:t>var </a:t>
            </a:r>
            <a:r>
              <a:rPr sz="2400" spc="-5" dirty="0">
                <a:latin typeface="Calibri"/>
                <a:cs typeface="Calibri"/>
              </a:rPr>
              <a:t>olan sistemlerin firma </a:t>
            </a:r>
            <a:r>
              <a:rPr sz="2400" spc="-530" dirty="0">
                <a:latin typeface="Calibri"/>
                <a:cs typeface="Calibri"/>
              </a:rPr>
              <a:t> </a:t>
            </a:r>
            <a:r>
              <a:rPr sz="2400" spc="-5" dirty="0">
                <a:latin typeface="Calibri"/>
                <a:cs typeface="Calibri"/>
              </a:rPr>
              <a:t>şartlarına</a:t>
            </a:r>
            <a:r>
              <a:rPr sz="2400" spc="-15" dirty="0">
                <a:latin typeface="Calibri"/>
                <a:cs typeface="Calibri"/>
              </a:rPr>
              <a:t> </a:t>
            </a:r>
            <a:r>
              <a:rPr sz="2400" spc="-10" dirty="0">
                <a:latin typeface="Calibri"/>
                <a:cs typeface="Calibri"/>
              </a:rPr>
              <a:t>uyarlanması</a:t>
            </a:r>
            <a:endParaRPr sz="2400">
              <a:latin typeface="Calibri"/>
              <a:cs typeface="Calibri"/>
            </a:endParaRPr>
          </a:p>
        </p:txBody>
      </p:sp>
      <p:pic>
        <p:nvPicPr>
          <p:cNvPr id="4" name="object 4"/>
          <p:cNvPicPr/>
          <p:nvPr/>
        </p:nvPicPr>
        <p:blipFill>
          <a:blip r:embed="rId2" cstate="print"/>
          <a:stretch>
            <a:fillRect/>
          </a:stretch>
        </p:blipFill>
        <p:spPr>
          <a:xfrm>
            <a:off x="8534400" y="3487165"/>
            <a:ext cx="3433699" cy="1929764"/>
          </a:xfrm>
          <a:prstGeom prst="rect">
            <a:avLst/>
          </a:prstGeom>
        </p:spPr>
      </p:pic>
      <p:pic>
        <p:nvPicPr>
          <p:cNvPr id="5" name="object 5"/>
          <p:cNvPicPr/>
          <p:nvPr/>
        </p:nvPicPr>
        <p:blipFill>
          <a:blip r:embed="rId3" cstate="print"/>
          <a:stretch>
            <a:fillRect/>
          </a:stretch>
        </p:blipFill>
        <p:spPr>
          <a:xfrm>
            <a:off x="7665593" y="881507"/>
            <a:ext cx="3942587" cy="2221611"/>
          </a:xfrm>
          <a:prstGeom prst="rect">
            <a:avLst/>
          </a:prstGeom>
        </p:spPr>
      </p:pic>
      <p:pic>
        <p:nvPicPr>
          <p:cNvPr id="6" name="object 6"/>
          <p:cNvPicPr/>
          <p:nvPr/>
        </p:nvPicPr>
        <p:blipFill>
          <a:blip r:embed="rId4" cstate="print"/>
          <a:stretch>
            <a:fillRect/>
          </a:stretch>
        </p:blipFill>
        <p:spPr>
          <a:xfrm>
            <a:off x="5319245" y="5416929"/>
            <a:ext cx="3226878" cy="915621"/>
          </a:xfrm>
          <a:prstGeom prst="rect">
            <a:avLst/>
          </a:prstGeom>
        </p:spPr>
      </p:pic>
      <p:sp>
        <p:nvSpPr>
          <p:cNvPr id="7" name="object 7"/>
          <p:cNvSpPr txBox="1"/>
          <p:nvPr/>
        </p:nvSpPr>
        <p:spPr>
          <a:xfrm>
            <a:off x="5486400" y="4786819"/>
            <a:ext cx="2520315" cy="492125"/>
          </a:xfrm>
          <a:prstGeom prst="rect">
            <a:avLst/>
          </a:prstGeom>
        </p:spPr>
        <p:txBody>
          <a:bodyPr vert="horz" wrap="square" lIns="0" tIns="12700" rIns="0" bIns="0" rtlCol="0">
            <a:spAutoFit/>
          </a:bodyPr>
          <a:lstStyle/>
          <a:p>
            <a:pPr algn="ctr">
              <a:lnSpc>
                <a:spcPts val="1835"/>
              </a:lnSpc>
              <a:spcBef>
                <a:spcPts val="100"/>
              </a:spcBef>
            </a:pPr>
            <a:r>
              <a:rPr sz="1800" spc="-5" dirty="0">
                <a:latin typeface="Calibri Light"/>
                <a:cs typeface="Calibri Light"/>
              </a:rPr>
              <a:t>Müşterinin</a:t>
            </a:r>
            <a:r>
              <a:rPr sz="1800" spc="-20" dirty="0">
                <a:latin typeface="Calibri Light"/>
                <a:cs typeface="Calibri Light"/>
              </a:rPr>
              <a:t> </a:t>
            </a:r>
            <a:r>
              <a:rPr sz="1800" spc="-10" dirty="0">
                <a:latin typeface="Calibri Light"/>
                <a:cs typeface="Calibri Light"/>
              </a:rPr>
              <a:t>ayağına</a:t>
            </a:r>
            <a:r>
              <a:rPr sz="1800" spc="-5" dirty="0">
                <a:latin typeface="Calibri Light"/>
                <a:cs typeface="Calibri Light"/>
              </a:rPr>
              <a:t> </a:t>
            </a:r>
            <a:r>
              <a:rPr sz="1800" dirty="0">
                <a:latin typeface="Calibri Light"/>
                <a:cs typeface="Calibri Light"/>
              </a:rPr>
              <a:t>servis</a:t>
            </a:r>
            <a:r>
              <a:rPr sz="1800" spc="15" dirty="0">
                <a:latin typeface="Calibri Light"/>
                <a:cs typeface="Calibri Light"/>
              </a:rPr>
              <a:t> </a:t>
            </a:r>
            <a:r>
              <a:rPr sz="1800" dirty="0">
                <a:latin typeface="Calibri Light"/>
                <a:cs typeface="Calibri Light"/>
              </a:rPr>
              <a:t>–</a:t>
            </a:r>
            <a:endParaRPr sz="1800">
              <a:latin typeface="Calibri Light"/>
              <a:cs typeface="Calibri Light"/>
            </a:endParaRPr>
          </a:p>
          <a:p>
            <a:pPr algn="ctr">
              <a:lnSpc>
                <a:spcPts val="1835"/>
              </a:lnSpc>
            </a:pPr>
            <a:r>
              <a:rPr sz="1800" spc="-5" dirty="0">
                <a:latin typeface="Calibri Light"/>
                <a:cs typeface="Calibri Light"/>
              </a:rPr>
              <a:t>1950’ler</a:t>
            </a:r>
            <a:endParaRPr sz="1800">
              <a:latin typeface="Calibri Light"/>
              <a:cs typeface="Calibri Light"/>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18</a:t>
            </a:fld>
            <a:endParaRPr dirty="0"/>
          </a:p>
        </p:txBody>
      </p:sp>
      <p:pic>
        <p:nvPicPr>
          <p:cNvPr id="9" name="Google Shape;167;p31">
            <a:extLst>
              <a:ext uri="{FF2B5EF4-FFF2-40B4-BE49-F238E27FC236}">
                <a16:creationId xmlns:a16="http://schemas.microsoft.com/office/drawing/2014/main" id="{1BED4A4D-CFF1-4553-9449-FBBA2C1F5EE3}"/>
              </a:ext>
            </a:extLst>
          </p:cNvPr>
          <p:cNvPicPr preferRelativeResize="0"/>
          <p:nvPr/>
        </p:nvPicPr>
        <p:blipFill>
          <a:blip r:embed="rId5">
            <a:alphaModFix/>
          </a:blip>
          <a:stretch>
            <a:fillRect/>
          </a:stretch>
        </p:blipFill>
        <p:spPr>
          <a:xfrm>
            <a:off x="533400" y="3487165"/>
            <a:ext cx="4114800" cy="28453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9792"/>
            <a:ext cx="4545330" cy="665480"/>
          </a:xfrm>
          <a:prstGeom prst="rect">
            <a:avLst/>
          </a:prstGeom>
        </p:spPr>
        <p:txBody>
          <a:bodyPr vert="horz" wrap="square" lIns="0" tIns="12700" rIns="0" bIns="0" rtlCol="0">
            <a:spAutoFit/>
          </a:bodyPr>
          <a:lstStyle/>
          <a:p>
            <a:pPr marL="12700">
              <a:lnSpc>
                <a:spcPct val="100000"/>
              </a:lnSpc>
              <a:spcBef>
                <a:spcPts val="100"/>
              </a:spcBef>
            </a:pPr>
            <a:r>
              <a:rPr sz="4200" i="1" spc="-5" dirty="0">
                <a:latin typeface="Calibri Light"/>
                <a:cs typeface="Calibri Light"/>
              </a:rPr>
              <a:t>iş</a:t>
            </a:r>
            <a:r>
              <a:rPr sz="4200" i="1" spc="-15" dirty="0">
                <a:latin typeface="Calibri Light"/>
                <a:cs typeface="Calibri Light"/>
              </a:rPr>
              <a:t> </a:t>
            </a:r>
            <a:r>
              <a:rPr sz="4200" i="1" spc="-5" dirty="0">
                <a:latin typeface="Calibri Light"/>
                <a:cs typeface="Calibri Light"/>
              </a:rPr>
              <a:t>modeli</a:t>
            </a:r>
            <a:r>
              <a:rPr sz="4200" i="1" spc="-10" dirty="0">
                <a:latin typeface="Calibri Light"/>
                <a:cs typeface="Calibri Light"/>
              </a:rPr>
              <a:t> </a:t>
            </a:r>
            <a:r>
              <a:rPr sz="4200" i="1" spc="-20" dirty="0">
                <a:latin typeface="Calibri Light"/>
                <a:cs typeface="Calibri Light"/>
              </a:rPr>
              <a:t>inovasyonu</a:t>
            </a:r>
            <a:r>
              <a:rPr sz="4200" i="1" dirty="0">
                <a:latin typeface="Calibri Light"/>
                <a:cs typeface="Calibri Light"/>
              </a:rPr>
              <a:t> </a:t>
            </a:r>
            <a:endParaRPr sz="4200">
              <a:latin typeface="Calibri Light"/>
              <a:cs typeface="Calibri Light"/>
            </a:endParaRPr>
          </a:p>
        </p:txBody>
      </p:sp>
      <p:sp>
        <p:nvSpPr>
          <p:cNvPr id="3" name="object 3"/>
          <p:cNvSpPr txBox="1"/>
          <p:nvPr/>
        </p:nvSpPr>
        <p:spPr>
          <a:xfrm>
            <a:off x="482600" y="2251964"/>
            <a:ext cx="6673850" cy="757555"/>
          </a:xfrm>
          <a:prstGeom prst="rect">
            <a:avLst/>
          </a:prstGeom>
        </p:spPr>
        <p:txBody>
          <a:bodyPr vert="horz" wrap="square" lIns="0" tIns="12700" rIns="0" bIns="0" rtlCol="0">
            <a:spAutoFit/>
          </a:bodyPr>
          <a:lstStyle/>
          <a:p>
            <a:pPr marL="355600" marR="5080" indent="-342900">
              <a:lnSpc>
                <a:spcPct val="100000"/>
              </a:lnSpc>
              <a:spcBef>
                <a:spcPts val="100"/>
              </a:spcBef>
              <a:buChar char="•"/>
              <a:tabLst>
                <a:tab pos="354965" algn="l"/>
                <a:tab pos="355600" algn="l"/>
              </a:tabLst>
            </a:pPr>
            <a:r>
              <a:rPr sz="2400" dirty="0">
                <a:latin typeface="Calibri"/>
                <a:cs typeface="Calibri"/>
              </a:rPr>
              <a:t>iş modelinin iki </a:t>
            </a:r>
            <a:r>
              <a:rPr sz="2400" spc="-20" dirty="0">
                <a:latin typeface="Calibri"/>
                <a:cs typeface="Calibri"/>
              </a:rPr>
              <a:t>veya </a:t>
            </a:r>
            <a:r>
              <a:rPr sz="2400" spc="-5" dirty="0">
                <a:latin typeface="Calibri"/>
                <a:cs typeface="Calibri"/>
              </a:rPr>
              <a:t>daha </a:t>
            </a:r>
            <a:r>
              <a:rPr sz="2400" spc="-10" dirty="0">
                <a:latin typeface="Calibri"/>
                <a:cs typeface="Calibri"/>
              </a:rPr>
              <a:t>fazla </a:t>
            </a:r>
            <a:r>
              <a:rPr sz="2400" spc="-5" dirty="0">
                <a:latin typeface="Calibri"/>
                <a:cs typeface="Calibri"/>
              </a:rPr>
              <a:t>unsurunun </a:t>
            </a:r>
            <a:r>
              <a:rPr sz="2400" spc="-10" dirty="0">
                <a:latin typeface="Calibri"/>
                <a:cs typeface="Calibri"/>
              </a:rPr>
              <a:t>farklı </a:t>
            </a:r>
            <a:r>
              <a:rPr sz="2400" spc="-5" dirty="0">
                <a:latin typeface="Calibri"/>
                <a:cs typeface="Calibri"/>
              </a:rPr>
              <a:t>bir </a:t>
            </a:r>
            <a:r>
              <a:rPr sz="2400" spc="-530" dirty="0">
                <a:latin typeface="Calibri"/>
                <a:cs typeface="Calibri"/>
              </a:rPr>
              <a:t> </a:t>
            </a:r>
            <a:r>
              <a:rPr sz="2400" spc="-5" dirty="0">
                <a:latin typeface="Calibri"/>
                <a:cs typeface="Calibri"/>
              </a:rPr>
              <a:t>şekilde</a:t>
            </a:r>
            <a:r>
              <a:rPr sz="2400" spc="-15" dirty="0">
                <a:latin typeface="Calibri"/>
                <a:cs typeface="Calibri"/>
              </a:rPr>
              <a:t> </a:t>
            </a:r>
            <a:r>
              <a:rPr sz="2400" spc="-10" dirty="0">
                <a:latin typeface="Calibri"/>
                <a:cs typeface="Calibri"/>
              </a:rPr>
              <a:t>değer</a:t>
            </a:r>
            <a:r>
              <a:rPr sz="2400" dirty="0">
                <a:latin typeface="Calibri"/>
                <a:cs typeface="Calibri"/>
              </a:rPr>
              <a:t> </a:t>
            </a:r>
            <a:r>
              <a:rPr sz="2400" spc="-15" dirty="0">
                <a:latin typeface="Calibri"/>
                <a:cs typeface="Calibri"/>
              </a:rPr>
              <a:t>yaratmak</a:t>
            </a:r>
            <a:r>
              <a:rPr sz="2400" spc="-30" dirty="0">
                <a:latin typeface="Calibri"/>
                <a:cs typeface="Calibri"/>
              </a:rPr>
              <a:t> </a:t>
            </a:r>
            <a:r>
              <a:rPr sz="2400" dirty="0">
                <a:latin typeface="Calibri"/>
                <a:cs typeface="Calibri"/>
              </a:rPr>
              <a:t>amacıyla</a:t>
            </a:r>
            <a:r>
              <a:rPr sz="2400" spc="-20" dirty="0">
                <a:latin typeface="Calibri"/>
                <a:cs typeface="Calibri"/>
              </a:rPr>
              <a:t> </a:t>
            </a:r>
            <a:r>
              <a:rPr sz="2400" spc="-5" dirty="0">
                <a:latin typeface="Calibri"/>
                <a:cs typeface="Calibri"/>
              </a:rPr>
              <a:t>yenilenmesi</a:t>
            </a:r>
            <a:endParaRPr sz="2400">
              <a:latin typeface="Calibri"/>
              <a:cs typeface="Calibri"/>
            </a:endParaRPr>
          </a:p>
        </p:txBody>
      </p:sp>
      <p:sp>
        <p:nvSpPr>
          <p:cNvPr id="4" name="object 4"/>
          <p:cNvSpPr txBox="1"/>
          <p:nvPr/>
        </p:nvSpPr>
        <p:spPr>
          <a:xfrm>
            <a:off x="482600" y="3349497"/>
            <a:ext cx="7116445" cy="760095"/>
          </a:xfrm>
          <a:prstGeom prst="rect">
            <a:avLst/>
          </a:prstGeom>
        </p:spPr>
        <p:txBody>
          <a:bodyPr vert="horz" wrap="square" lIns="0" tIns="9525" rIns="0" bIns="0" rtlCol="0">
            <a:spAutoFit/>
          </a:bodyPr>
          <a:lstStyle/>
          <a:p>
            <a:pPr marL="355600" marR="5080" indent="-342900">
              <a:lnSpc>
                <a:spcPct val="100800"/>
              </a:lnSpc>
              <a:spcBef>
                <a:spcPts val="75"/>
              </a:spcBef>
              <a:buChar char="•"/>
              <a:tabLst>
                <a:tab pos="354965" algn="l"/>
                <a:tab pos="355600" algn="l"/>
                <a:tab pos="5499100" algn="l"/>
              </a:tabLst>
            </a:pPr>
            <a:r>
              <a:rPr sz="2400" spc="-5" dirty="0">
                <a:latin typeface="Calibri"/>
                <a:cs typeface="Calibri"/>
              </a:rPr>
              <a:t>sadece</a:t>
            </a:r>
            <a:r>
              <a:rPr sz="2400" spc="5" dirty="0">
                <a:latin typeface="Calibri"/>
                <a:cs typeface="Calibri"/>
              </a:rPr>
              <a:t> </a:t>
            </a:r>
            <a:r>
              <a:rPr sz="2400" spc="-5" dirty="0">
                <a:latin typeface="Calibri"/>
                <a:cs typeface="Calibri"/>
              </a:rPr>
              <a:t>bir</a:t>
            </a:r>
            <a:r>
              <a:rPr sz="2400" spc="5" dirty="0">
                <a:latin typeface="Calibri"/>
                <a:cs typeface="Calibri"/>
              </a:rPr>
              <a:t> </a:t>
            </a:r>
            <a:r>
              <a:rPr sz="2400" spc="-5" dirty="0">
                <a:latin typeface="Calibri"/>
                <a:cs typeface="Calibri"/>
              </a:rPr>
              <a:t>işletmeyi</a:t>
            </a:r>
            <a:r>
              <a:rPr sz="2400" spc="-20" dirty="0">
                <a:latin typeface="Calibri"/>
                <a:cs typeface="Calibri"/>
              </a:rPr>
              <a:t> </a:t>
            </a:r>
            <a:r>
              <a:rPr sz="2400" spc="-5" dirty="0">
                <a:latin typeface="Calibri"/>
                <a:cs typeface="Calibri"/>
              </a:rPr>
              <a:t>değil,</a:t>
            </a:r>
            <a:r>
              <a:rPr sz="2400" spc="25" dirty="0">
                <a:latin typeface="Calibri"/>
                <a:cs typeface="Calibri"/>
              </a:rPr>
              <a:t> </a:t>
            </a:r>
            <a:r>
              <a:rPr sz="2400" spc="-5" dirty="0">
                <a:latin typeface="Calibri"/>
                <a:cs typeface="Calibri"/>
              </a:rPr>
              <a:t>bir</a:t>
            </a:r>
            <a:r>
              <a:rPr sz="2400" spc="15" dirty="0">
                <a:latin typeface="Calibri"/>
                <a:cs typeface="Calibri"/>
              </a:rPr>
              <a:t> </a:t>
            </a:r>
            <a:r>
              <a:rPr sz="2400" spc="-110" dirty="0">
                <a:latin typeface="Calibri"/>
                <a:cs typeface="Calibri"/>
              </a:rPr>
              <a:t>endustrinin̈	</a:t>
            </a:r>
            <a:r>
              <a:rPr sz="2400" spc="-5" dirty="0">
                <a:latin typeface="Calibri"/>
                <a:cs typeface="Calibri"/>
              </a:rPr>
              <a:t>bütününü</a:t>
            </a:r>
            <a:r>
              <a:rPr sz="2400" spc="-60" dirty="0">
                <a:latin typeface="Calibri"/>
                <a:cs typeface="Calibri"/>
              </a:rPr>
              <a:t> </a:t>
            </a:r>
            <a:r>
              <a:rPr sz="2400" spc="-5" dirty="0">
                <a:latin typeface="Calibri"/>
                <a:cs typeface="Calibri"/>
              </a:rPr>
              <a:t>de </a:t>
            </a:r>
            <a:r>
              <a:rPr sz="2400" spc="-530" dirty="0">
                <a:latin typeface="Calibri"/>
                <a:cs typeface="Calibri"/>
              </a:rPr>
              <a:t> </a:t>
            </a:r>
            <a:r>
              <a:rPr sz="2400" spc="-5" dirty="0">
                <a:latin typeface="Calibri"/>
                <a:cs typeface="Calibri"/>
              </a:rPr>
              <a:t>değiştirme</a:t>
            </a:r>
            <a:r>
              <a:rPr sz="2400" spc="-15" dirty="0">
                <a:latin typeface="Calibri"/>
                <a:cs typeface="Calibri"/>
              </a:rPr>
              <a:t> </a:t>
            </a:r>
            <a:r>
              <a:rPr sz="2400" spc="-5" dirty="0">
                <a:latin typeface="Calibri"/>
                <a:cs typeface="Calibri"/>
              </a:rPr>
              <a:t>gücüne</a:t>
            </a:r>
            <a:r>
              <a:rPr sz="2400" dirty="0">
                <a:latin typeface="Calibri"/>
                <a:cs typeface="Calibri"/>
              </a:rPr>
              <a:t> </a:t>
            </a:r>
            <a:r>
              <a:rPr sz="2400" spc="-5" dirty="0">
                <a:latin typeface="Calibri"/>
                <a:cs typeface="Calibri"/>
              </a:rPr>
              <a:t>sahip olabilir</a:t>
            </a:r>
            <a:endParaRPr sz="2400">
              <a:latin typeface="Calibri"/>
              <a:cs typeface="Calibri"/>
            </a:endParaRPr>
          </a:p>
        </p:txBody>
      </p:sp>
      <p:sp>
        <p:nvSpPr>
          <p:cNvPr id="5" name="object 5"/>
          <p:cNvSpPr txBox="1"/>
          <p:nvPr/>
        </p:nvSpPr>
        <p:spPr>
          <a:xfrm>
            <a:off x="480466" y="5454497"/>
            <a:ext cx="2371725" cy="836294"/>
          </a:xfrm>
          <a:prstGeom prst="rect">
            <a:avLst/>
          </a:prstGeom>
        </p:spPr>
        <p:txBody>
          <a:bodyPr vert="horz" wrap="square" lIns="0" tIns="40640" rIns="0" bIns="0" rtlCol="0">
            <a:spAutoFit/>
          </a:bodyPr>
          <a:lstStyle/>
          <a:p>
            <a:pPr marL="12065" marR="5080" indent="121285" algn="ctr">
              <a:lnSpc>
                <a:spcPct val="90100"/>
              </a:lnSpc>
              <a:spcBef>
                <a:spcPts val="320"/>
              </a:spcBef>
            </a:pPr>
            <a:r>
              <a:rPr sz="1900" spc="-5" dirty="0">
                <a:latin typeface="Calibri"/>
                <a:cs typeface="Calibri"/>
              </a:rPr>
              <a:t>Diamond Multimedia </a:t>
            </a:r>
            <a:r>
              <a:rPr sz="1900" dirty="0">
                <a:latin typeface="Calibri"/>
                <a:cs typeface="Calibri"/>
              </a:rPr>
              <a:t> </a:t>
            </a:r>
            <a:r>
              <a:rPr sz="1900" spc="-15" dirty="0">
                <a:latin typeface="Calibri"/>
                <a:cs typeface="Calibri"/>
              </a:rPr>
              <a:t>şirketinin</a:t>
            </a:r>
            <a:r>
              <a:rPr sz="1900" dirty="0">
                <a:latin typeface="Calibri"/>
                <a:cs typeface="Calibri"/>
              </a:rPr>
              <a:t> </a:t>
            </a:r>
            <a:r>
              <a:rPr sz="1900" spc="-5" dirty="0">
                <a:latin typeface="Calibri"/>
                <a:cs typeface="Calibri"/>
              </a:rPr>
              <a:t>Rio</a:t>
            </a:r>
            <a:r>
              <a:rPr sz="1900" dirty="0">
                <a:latin typeface="Calibri"/>
                <a:cs typeface="Calibri"/>
              </a:rPr>
              <a:t> </a:t>
            </a:r>
            <a:r>
              <a:rPr sz="1900" spc="-5" dirty="0">
                <a:latin typeface="Calibri"/>
                <a:cs typeface="Calibri"/>
              </a:rPr>
              <a:t>isimli</a:t>
            </a:r>
            <a:r>
              <a:rPr sz="1900" dirty="0">
                <a:latin typeface="Calibri"/>
                <a:cs typeface="Calibri"/>
              </a:rPr>
              <a:t> </a:t>
            </a:r>
            <a:r>
              <a:rPr sz="1900" spc="-5" dirty="0">
                <a:latin typeface="Calibri"/>
                <a:cs typeface="Calibri"/>
              </a:rPr>
              <a:t>ilk </a:t>
            </a:r>
            <a:r>
              <a:rPr sz="1900" dirty="0">
                <a:latin typeface="Calibri"/>
                <a:cs typeface="Calibri"/>
              </a:rPr>
              <a:t> </a:t>
            </a:r>
            <a:r>
              <a:rPr sz="1900" spc="-10" dirty="0">
                <a:latin typeface="Calibri"/>
                <a:cs typeface="Calibri"/>
              </a:rPr>
              <a:t>dijital </a:t>
            </a:r>
            <a:r>
              <a:rPr sz="1900" spc="-5" dirty="0">
                <a:latin typeface="Calibri"/>
                <a:cs typeface="Calibri"/>
              </a:rPr>
              <a:t>müzik</a:t>
            </a:r>
            <a:r>
              <a:rPr sz="1900" spc="-25" dirty="0">
                <a:latin typeface="Calibri"/>
                <a:cs typeface="Calibri"/>
              </a:rPr>
              <a:t> </a:t>
            </a:r>
            <a:r>
              <a:rPr sz="1900" spc="-5" dirty="0">
                <a:latin typeface="Calibri"/>
                <a:cs typeface="Calibri"/>
              </a:rPr>
              <a:t>çalıcısı,</a:t>
            </a:r>
            <a:r>
              <a:rPr sz="1900" spc="-10" dirty="0">
                <a:latin typeface="Calibri"/>
                <a:cs typeface="Calibri"/>
              </a:rPr>
              <a:t> 199</a:t>
            </a:r>
            <a:endParaRPr sz="1900">
              <a:latin typeface="Calibri"/>
              <a:cs typeface="Calibri"/>
            </a:endParaRPr>
          </a:p>
        </p:txBody>
      </p:sp>
      <p:sp>
        <p:nvSpPr>
          <p:cNvPr id="6" name="object 6"/>
          <p:cNvSpPr txBox="1"/>
          <p:nvPr/>
        </p:nvSpPr>
        <p:spPr>
          <a:xfrm>
            <a:off x="2839076" y="6048679"/>
            <a:ext cx="122555" cy="241300"/>
          </a:xfrm>
          <a:prstGeom prst="rect">
            <a:avLst/>
          </a:prstGeom>
        </p:spPr>
        <p:txBody>
          <a:bodyPr vert="horz" wrap="square" lIns="0" tIns="0" rIns="0" bIns="0" rtlCol="0">
            <a:spAutoFit/>
          </a:bodyPr>
          <a:lstStyle/>
          <a:p>
            <a:pPr>
              <a:lnSpc>
                <a:spcPts val="1805"/>
              </a:lnSpc>
            </a:pPr>
            <a:r>
              <a:rPr sz="1900" spc="-10" dirty="0">
                <a:latin typeface="Calibri"/>
                <a:cs typeface="Calibri"/>
              </a:rPr>
              <a:t>8</a:t>
            </a:r>
            <a:endParaRPr sz="1900">
              <a:latin typeface="Calibri"/>
              <a:cs typeface="Calibri"/>
            </a:endParaRPr>
          </a:p>
        </p:txBody>
      </p:sp>
      <p:pic>
        <p:nvPicPr>
          <p:cNvPr id="7" name="object 7"/>
          <p:cNvPicPr/>
          <p:nvPr/>
        </p:nvPicPr>
        <p:blipFill>
          <a:blip r:embed="rId2" cstate="print"/>
          <a:stretch>
            <a:fillRect/>
          </a:stretch>
        </p:blipFill>
        <p:spPr>
          <a:xfrm>
            <a:off x="3180684" y="4904778"/>
            <a:ext cx="1152234" cy="1699289"/>
          </a:xfrm>
          <a:prstGeom prst="rect">
            <a:avLst/>
          </a:prstGeom>
        </p:spPr>
      </p:pic>
      <p:pic>
        <p:nvPicPr>
          <p:cNvPr id="8" name="object 8"/>
          <p:cNvPicPr/>
          <p:nvPr/>
        </p:nvPicPr>
        <p:blipFill>
          <a:blip r:embed="rId3" cstate="print"/>
          <a:stretch>
            <a:fillRect/>
          </a:stretch>
        </p:blipFill>
        <p:spPr>
          <a:xfrm>
            <a:off x="8658225" y="4852851"/>
            <a:ext cx="1354201" cy="1585400"/>
          </a:xfrm>
          <a:prstGeom prst="rect">
            <a:avLst/>
          </a:prstGeom>
        </p:spPr>
      </p:pic>
      <p:pic>
        <p:nvPicPr>
          <p:cNvPr id="9" name="object 9"/>
          <p:cNvPicPr/>
          <p:nvPr/>
        </p:nvPicPr>
        <p:blipFill>
          <a:blip r:embed="rId4" cstate="print"/>
          <a:stretch>
            <a:fillRect/>
          </a:stretch>
        </p:blipFill>
        <p:spPr>
          <a:xfrm>
            <a:off x="8187690" y="1068069"/>
            <a:ext cx="3413505" cy="1837563"/>
          </a:xfrm>
          <a:prstGeom prst="rect">
            <a:avLst/>
          </a:prstGeom>
        </p:spPr>
      </p:pic>
      <p:sp>
        <p:nvSpPr>
          <p:cNvPr id="10" name="object 10"/>
          <p:cNvSpPr txBox="1"/>
          <p:nvPr/>
        </p:nvSpPr>
        <p:spPr>
          <a:xfrm>
            <a:off x="8658225" y="607568"/>
            <a:ext cx="2417445" cy="33083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alibri Light"/>
                <a:cs typeface="Calibri Light"/>
              </a:rPr>
              <a:t>Swift</a:t>
            </a:r>
            <a:r>
              <a:rPr sz="2000" spc="-35" dirty="0">
                <a:latin typeface="Calibri Light"/>
                <a:cs typeface="Calibri Light"/>
              </a:rPr>
              <a:t> </a:t>
            </a:r>
            <a:r>
              <a:rPr sz="2000" dirty="0">
                <a:latin typeface="Calibri Light"/>
                <a:cs typeface="Calibri Light"/>
              </a:rPr>
              <a:t>&amp;</a:t>
            </a:r>
            <a:r>
              <a:rPr sz="2000" spc="-30" dirty="0">
                <a:latin typeface="Calibri Light"/>
                <a:cs typeface="Calibri Light"/>
              </a:rPr>
              <a:t> </a:t>
            </a:r>
            <a:r>
              <a:rPr sz="2000" spc="-5" dirty="0">
                <a:latin typeface="Calibri Light"/>
                <a:cs typeface="Calibri Light"/>
              </a:rPr>
              <a:t>Company;</a:t>
            </a:r>
            <a:r>
              <a:rPr sz="2000" spc="-50" dirty="0">
                <a:latin typeface="Calibri Light"/>
                <a:cs typeface="Calibri Light"/>
              </a:rPr>
              <a:t> </a:t>
            </a:r>
            <a:r>
              <a:rPr sz="2000" dirty="0">
                <a:latin typeface="Calibri Light"/>
                <a:cs typeface="Calibri Light"/>
              </a:rPr>
              <a:t>1870</a:t>
            </a:r>
            <a:endParaRPr sz="2000">
              <a:latin typeface="Calibri Light"/>
              <a:cs typeface="Calibri Light"/>
            </a:endParaRPr>
          </a:p>
        </p:txBody>
      </p:sp>
      <p:sp>
        <p:nvSpPr>
          <p:cNvPr id="12" name="object 12"/>
          <p:cNvSpPr txBox="1"/>
          <p:nvPr/>
        </p:nvSpPr>
        <p:spPr>
          <a:xfrm>
            <a:off x="7647622" y="5402633"/>
            <a:ext cx="1080135" cy="574675"/>
          </a:xfrm>
          <a:prstGeom prst="rect">
            <a:avLst/>
          </a:prstGeom>
        </p:spPr>
        <p:txBody>
          <a:bodyPr vert="horz" wrap="square" lIns="0" tIns="12700" rIns="0" bIns="0" rtlCol="0">
            <a:spAutoFit/>
          </a:bodyPr>
          <a:lstStyle/>
          <a:p>
            <a:pPr marL="307975" marR="5080" indent="-295910">
              <a:lnSpc>
                <a:spcPct val="100000"/>
              </a:lnSpc>
              <a:spcBef>
                <a:spcPts val="100"/>
              </a:spcBef>
            </a:pPr>
            <a:r>
              <a:rPr sz="1800" dirty="0">
                <a:latin typeface="Calibri"/>
                <a:cs typeface="Calibri"/>
              </a:rPr>
              <a:t>Apple</a:t>
            </a:r>
            <a:r>
              <a:rPr sz="1800" spc="-70" dirty="0">
                <a:latin typeface="Calibri"/>
                <a:cs typeface="Calibri"/>
              </a:rPr>
              <a:t> </a:t>
            </a:r>
            <a:r>
              <a:rPr sz="1800" spc="-15" dirty="0">
                <a:latin typeface="Calibri"/>
                <a:cs typeface="Calibri"/>
              </a:rPr>
              <a:t>iPod, </a:t>
            </a:r>
            <a:r>
              <a:rPr sz="1800" spc="-395" dirty="0">
                <a:latin typeface="Calibri"/>
                <a:cs typeface="Calibri"/>
              </a:rPr>
              <a:t> </a:t>
            </a:r>
            <a:r>
              <a:rPr sz="1800" spc="-5" dirty="0">
                <a:latin typeface="Calibri"/>
                <a:cs typeface="Calibri"/>
              </a:rPr>
              <a:t>2003</a:t>
            </a:r>
            <a:endParaRPr sz="1800">
              <a:latin typeface="Calibri"/>
              <a:cs typeface="Calibri"/>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FC6A02A-F217-4D1C-97F1-584DB3E313C8}"/>
              </a:ext>
            </a:extLst>
          </p:cNvPr>
          <p:cNvSpPr>
            <a:spLocks noGrp="1"/>
          </p:cNvSpPr>
          <p:nvPr>
            <p:ph type="title"/>
          </p:nvPr>
        </p:nvSpPr>
        <p:spPr>
          <a:xfrm>
            <a:off x="381000" y="609600"/>
            <a:ext cx="11246611" cy="492443"/>
          </a:xfrm>
        </p:spPr>
        <p:txBody>
          <a:bodyPr/>
          <a:lstStyle/>
          <a:p>
            <a:pPr algn="ctr"/>
            <a:r>
              <a:rPr lang="fr"/>
              <a:t>YALIN ÜRETİN</a:t>
            </a:r>
            <a:endParaRPr lang="LID4096"/>
          </a:p>
        </p:txBody>
      </p:sp>
      <p:sp>
        <p:nvSpPr>
          <p:cNvPr id="3" name="Google Shape;66;p14">
            <a:extLst>
              <a:ext uri="{FF2B5EF4-FFF2-40B4-BE49-F238E27FC236}">
                <a16:creationId xmlns:a16="http://schemas.microsoft.com/office/drawing/2014/main" id="{50AE5240-D884-4C14-A173-09C99A924DD9}"/>
              </a:ext>
            </a:extLst>
          </p:cNvPr>
          <p:cNvSpPr txBox="1">
            <a:spLocks/>
          </p:cNvSpPr>
          <p:nvPr/>
        </p:nvSpPr>
        <p:spPr>
          <a:xfrm>
            <a:off x="838200" y="1295400"/>
            <a:ext cx="10591800" cy="4648200"/>
          </a:xfrm>
          <a:prstGeom prst="rect">
            <a:avLst/>
          </a:prstGeom>
        </p:spPr>
        <p:txBody>
          <a:bodyPr spcFirstLastPara="1" wrap="square" lIns="91425" tIns="91425" rIns="91425" bIns="91425" anchor="t" anchorCtr="0">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rtl="0">
              <a:lnSpc>
                <a:spcPct val="105000"/>
              </a:lnSpc>
              <a:buSzPts val="1018"/>
            </a:pPr>
            <a:r>
              <a:rPr lang="fr-FR" sz="2800" kern="0">
                <a:solidFill>
                  <a:sysClr val="windowText" lastClr="000000"/>
                </a:solidFill>
              </a:rPr>
              <a:t>Yalın üretim, üretim sürecinde gerekli olmayan unsurları ortadan kaldıran bir yaklaşımdır. 1980 yılına kadar bu yöntem, Toyota Üretim sistemi olarak anılmıştır . Buna ilave olarak hata, maliyet, stok, işçilik, geliştirme süreci, üretim alanı, fire, müşteri memnuniyetsizliği gibi faktörler bu yaklaşımda minimize edilmelidir .</a:t>
            </a:r>
            <a:endParaRPr lang="tr-TR" sz="2800" kern="0">
              <a:solidFill>
                <a:sysClr val="windowText" lastClr="000000"/>
              </a:solidFill>
            </a:endParaRPr>
          </a:p>
          <a:p>
            <a:pPr algn="just" rtl="0">
              <a:lnSpc>
                <a:spcPct val="105000"/>
              </a:lnSpc>
              <a:buSzPts val="1018"/>
            </a:pPr>
            <a:endParaRPr lang="fr-FR" sz="2800" kern="0">
              <a:solidFill>
                <a:sysClr val="windowText" lastClr="000000"/>
              </a:solidFill>
            </a:endParaRPr>
          </a:p>
          <a:p>
            <a:pPr algn="just" rtl="0">
              <a:lnSpc>
                <a:spcPct val="105000"/>
              </a:lnSpc>
              <a:spcBef>
                <a:spcPts val="1200"/>
              </a:spcBef>
              <a:spcAft>
                <a:spcPts val="1200"/>
              </a:spcAft>
              <a:buSzPts val="1018"/>
            </a:pPr>
            <a:endParaRPr lang="fr-FR" sz="1865" kern="0">
              <a:solidFill>
                <a:sysClr val="windowText" lastClr="000000"/>
              </a:solidFill>
            </a:endParaRPr>
          </a:p>
        </p:txBody>
      </p:sp>
    </p:spTree>
    <p:extLst>
      <p:ext uri="{BB962C8B-B14F-4D97-AF65-F5344CB8AC3E}">
        <p14:creationId xmlns:p14="http://schemas.microsoft.com/office/powerpoint/2010/main" val="3160394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72922"/>
            <a:ext cx="4050665" cy="665480"/>
          </a:xfrm>
          <a:prstGeom prst="rect">
            <a:avLst/>
          </a:prstGeom>
        </p:spPr>
        <p:txBody>
          <a:bodyPr vert="horz" wrap="square" lIns="0" tIns="12700" rIns="0" bIns="0" rtlCol="0">
            <a:spAutoFit/>
          </a:bodyPr>
          <a:lstStyle/>
          <a:p>
            <a:pPr marL="12700">
              <a:lnSpc>
                <a:spcPct val="100000"/>
              </a:lnSpc>
              <a:spcBef>
                <a:spcPts val="100"/>
              </a:spcBef>
            </a:pPr>
            <a:r>
              <a:rPr sz="4200" spc="-55" dirty="0">
                <a:latin typeface="Calibri Light"/>
                <a:cs typeface="Calibri Light"/>
              </a:rPr>
              <a:t>inovasyon</a:t>
            </a:r>
            <a:r>
              <a:rPr sz="4200" spc="-110" dirty="0">
                <a:latin typeface="Calibri Light"/>
                <a:cs typeface="Calibri Light"/>
              </a:rPr>
              <a:t> </a:t>
            </a:r>
            <a:r>
              <a:rPr sz="4200" spc="-55" dirty="0">
                <a:latin typeface="Calibri Light"/>
                <a:cs typeface="Calibri Light"/>
              </a:rPr>
              <a:t>zor</a:t>
            </a:r>
            <a:r>
              <a:rPr sz="4200" spc="-70" dirty="0">
                <a:latin typeface="Calibri Light"/>
                <a:cs typeface="Calibri Light"/>
              </a:rPr>
              <a:t> </a:t>
            </a:r>
            <a:r>
              <a:rPr sz="4200" spc="-25" dirty="0">
                <a:latin typeface="Calibri Light"/>
                <a:cs typeface="Calibri Light"/>
              </a:rPr>
              <a:t>mu</a:t>
            </a:r>
            <a:r>
              <a:rPr sz="4200" spc="-105" dirty="0">
                <a:latin typeface="Calibri Light"/>
                <a:cs typeface="Calibri Light"/>
              </a:rPr>
              <a:t> </a:t>
            </a:r>
            <a:r>
              <a:rPr sz="4200" dirty="0">
                <a:latin typeface="Calibri Light"/>
                <a:cs typeface="Calibri Light"/>
              </a:rPr>
              <a:t>?</a:t>
            </a:r>
            <a:endParaRPr sz="4200">
              <a:latin typeface="Calibri Light"/>
              <a:cs typeface="Calibri Light"/>
            </a:endParaRPr>
          </a:p>
        </p:txBody>
      </p:sp>
      <p:sp>
        <p:nvSpPr>
          <p:cNvPr id="3" name="object 3"/>
          <p:cNvSpPr txBox="1"/>
          <p:nvPr/>
        </p:nvSpPr>
        <p:spPr>
          <a:xfrm>
            <a:off x="10693145" y="6563664"/>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18</a:t>
            </a:r>
            <a:endParaRPr sz="1200">
              <a:latin typeface="Calibri"/>
              <a:cs typeface="Calibri"/>
            </a:endParaRPr>
          </a:p>
        </p:txBody>
      </p:sp>
      <p:pic>
        <p:nvPicPr>
          <p:cNvPr id="4" name="object 4"/>
          <p:cNvPicPr/>
          <p:nvPr/>
        </p:nvPicPr>
        <p:blipFill>
          <a:blip r:embed="rId2" cstate="print"/>
          <a:stretch>
            <a:fillRect/>
          </a:stretch>
        </p:blipFill>
        <p:spPr>
          <a:xfrm>
            <a:off x="7954585" y="308230"/>
            <a:ext cx="4033930" cy="6184644"/>
          </a:xfrm>
          <a:prstGeom prst="rect">
            <a:avLst/>
          </a:prstGeom>
        </p:spPr>
      </p:pic>
      <p:sp>
        <p:nvSpPr>
          <p:cNvPr id="5" name="object 5"/>
          <p:cNvSpPr txBox="1"/>
          <p:nvPr/>
        </p:nvSpPr>
        <p:spPr>
          <a:xfrm>
            <a:off x="9892917" y="386915"/>
            <a:ext cx="1993264" cy="455930"/>
          </a:xfrm>
          <a:prstGeom prst="rect">
            <a:avLst/>
          </a:prstGeom>
          <a:solidFill>
            <a:srgbClr val="FFFFFF"/>
          </a:solidFill>
        </p:spPr>
        <p:txBody>
          <a:bodyPr vert="horz" wrap="square" lIns="0" tIns="75565" rIns="0" bIns="0" rtlCol="0">
            <a:spAutoFit/>
          </a:bodyPr>
          <a:lstStyle/>
          <a:p>
            <a:pPr marL="194310">
              <a:lnSpc>
                <a:spcPct val="100000"/>
              </a:lnSpc>
              <a:spcBef>
                <a:spcPts val="595"/>
              </a:spcBef>
            </a:pPr>
            <a:r>
              <a:rPr sz="2000" spc="-140" dirty="0">
                <a:latin typeface="Arial MT"/>
                <a:cs typeface="Arial MT"/>
              </a:rPr>
              <a:t>i</a:t>
            </a:r>
            <a:r>
              <a:rPr sz="2000" spc="-355" dirty="0">
                <a:latin typeface="Arial MT"/>
                <a:cs typeface="Arial MT"/>
              </a:rPr>
              <a:t>n</a:t>
            </a:r>
            <a:r>
              <a:rPr sz="2000" spc="-345" dirty="0">
                <a:latin typeface="Arial MT"/>
                <a:cs typeface="Arial MT"/>
              </a:rPr>
              <a:t>o</a:t>
            </a:r>
            <a:r>
              <a:rPr sz="2000" spc="-320" dirty="0">
                <a:latin typeface="Arial MT"/>
                <a:cs typeface="Arial MT"/>
              </a:rPr>
              <a:t>v</a:t>
            </a:r>
            <a:r>
              <a:rPr sz="2000" spc="-350" dirty="0">
                <a:latin typeface="Arial MT"/>
                <a:cs typeface="Arial MT"/>
              </a:rPr>
              <a:t>a</a:t>
            </a:r>
            <a:r>
              <a:rPr sz="2000" spc="-320" dirty="0">
                <a:latin typeface="Arial MT"/>
                <a:cs typeface="Arial MT"/>
              </a:rPr>
              <a:t>sy</a:t>
            </a:r>
            <a:r>
              <a:rPr sz="2000" spc="-345" dirty="0">
                <a:latin typeface="Arial MT"/>
                <a:cs typeface="Arial MT"/>
              </a:rPr>
              <a:t>o</a:t>
            </a:r>
            <a:r>
              <a:rPr sz="2000" spc="-350" dirty="0">
                <a:latin typeface="Arial MT"/>
                <a:cs typeface="Arial MT"/>
              </a:rPr>
              <a:t>n</a:t>
            </a:r>
            <a:r>
              <a:rPr sz="2000" spc="-170" dirty="0">
                <a:latin typeface="Arial MT"/>
                <a:cs typeface="Arial MT"/>
              </a:rPr>
              <a:t> </a:t>
            </a:r>
            <a:r>
              <a:rPr sz="2000" spc="-175" dirty="0">
                <a:latin typeface="Arial MT"/>
                <a:cs typeface="Arial MT"/>
              </a:rPr>
              <a:t>t</a:t>
            </a:r>
            <a:r>
              <a:rPr sz="2000" spc="-350" dirty="0">
                <a:latin typeface="Arial MT"/>
                <a:cs typeface="Arial MT"/>
              </a:rPr>
              <a:t>a</a:t>
            </a:r>
            <a:r>
              <a:rPr sz="2000" spc="-320" dirty="0">
                <a:latin typeface="Arial MT"/>
                <a:cs typeface="Arial MT"/>
              </a:rPr>
              <a:t>k</a:t>
            </a:r>
            <a:r>
              <a:rPr sz="2000" spc="-235" dirty="0">
                <a:latin typeface="Arial MT"/>
                <a:cs typeface="Arial MT"/>
              </a:rPr>
              <a:t>ımıııı</a:t>
            </a:r>
            <a:r>
              <a:rPr sz="2000" spc="-175" dirty="0">
                <a:latin typeface="Arial MT"/>
                <a:cs typeface="Arial MT"/>
              </a:rPr>
              <a:t>!!!</a:t>
            </a:r>
            <a:endParaRPr sz="2000">
              <a:latin typeface="Arial MT"/>
              <a:cs typeface="Arial MT"/>
            </a:endParaRPr>
          </a:p>
        </p:txBody>
      </p:sp>
      <p:sp>
        <p:nvSpPr>
          <p:cNvPr id="6" name="object 6"/>
          <p:cNvSpPr txBox="1"/>
          <p:nvPr/>
        </p:nvSpPr>
        <p:spPr>
          <a:xfrm>
            <a:off x="8007857" y="449953"/>
            <a:ext cx="1781810" cy="354330"/>
          </a:xfrm>
          <a:prstGeom prst="rect">
            <a:avLst/>
          </a:prstGeom>
          <a:solidFill>
            <a:srgbClr val="FFFFFF"/>
          </a:solidFill>
        </p:spPr>
        <p:txBody>
          <a:bodyPr vert="horz" wrap="square" lIns="0" tIns="25400" rIns="0" bIns="0" rtlCol="0">
            <a:spAutoFit/>
          </a:bodyPr>
          <a:lstStyle/>
          <a:p>
            <a:pPr marL="429895">
              <a:lnSpc>
                <a:spcPct val="100000"/>
              </a:lnSpc>
              <a:spcBef>
                <a:spcPts val="200"/>
              </a:spcBef>
            </a:pPr>
            <a:r>
              <a:rPr sz="2000" spc="-350" dirty="0">
                <a:latin typeface="Arial MT"/>
                <a:cs typeface="Arial MT"/>
              </a:rPr>
              <a:t>b</a:t>
            </a:r>
            <a:r>
              <a:rPr sz="2000" spc="-140" dirty="0">
                <a:latin typeface="Arial MT"/>
                <a:cs typeface="Arial MT"/>
              </a:rPr>
              <a:t>i</a:t>
            </a:r>
            <a:r>
              <a:rPr sz="2000" spc="-315" dirty="0">
                <a:latin typeface="Arial MT"/>
                <a:cs typeface="Arial MT"/>
              </a:rPr>
              <a:t>z</a:t>
            </a:r>
            <a:r>
              <a:rPr sz="2000" spc="-170" dirty="0">
                <a:latin typeface="Arial MT"/>
                <a:cs typeface="Arial MT"/>
              </a:rPr>
              <a:t> </a:t>
            </a:r>
            <a:r>
              <a:rPr sz="2000" spc="-320" dirty="0">
                <a:latin typeface="Arial MT"/>
                <a:cs typeface="Arial MT"/>
              </a:rPr>
              <a:t>k</a:t>
            </a:r>
            <a:r>
              <a:rPr sz="2000" spc="-330" dirty="0">
                <a:latin typeface="Arial MT"/>
                <a:cs typeface="Arial MT"/>
              </a:rPr>
              <a:t>im</a:t>
            </a:r>
            <a:r>
              <a:rPr sz="2000" spc="-135" dirty="0">
                <a:latin typeface="Arial MT"/>
                <a:cs typeface="Arial MT"/>
              </a:rPr>
              <a:t>i</a:t>
            </a:r>
            <a:r>
              <a:rPr sz="2000" spc="-145" dirty="0">
                <a:latin typeface="Arial MT"/>
                <a:cs typeface="Arial MT"/>
              </a:rPr>
              <a:t>i</a:t>
            </a:r>
            <a:r>
              <a:rPr sz="2000" spc="-140" dirty="0">
                <a:latin typeface="Arial MT"/>
                <a:cs typeface="Arial MT"/>
              </a:rPr>
              <a:t>iii</a:t>
            </a:r>
            <a:r>
              <a:rPr sz="2000" spc="-335" dirty="0">
                <a:latin typeface="Arial MT"/>
                <a:cs typeface="Arial MT"/>
              </a:rPr>
              <a:t>z?</a:t>
            </a:r>
            <a:endParaRPr sz="2000">
              <a:latin typeface="Arial MT"/>
              <a:cs typeface="Arial MT"/>
            </a:endParaRPr>
          </a:p>
        </p:txBody>
      </p:sp>
      <p:grpSp>
        <p:nvGrpSpPr>
          <p:cNvPr id="7" name="object 7"/>
          <p:cNvGrpSpPr/>
          <p:nvPr/>
        </p:nvGrpSpPr>
        <p:grpSpPr>
          <a:xfrm>
            <a:off x="9848511" y="2434854"/>
            <a:ext cx="2170430" cy="687705"/>
            <a:chOff x="9848511" y="2434854"/>
            <a:chExt cx="2170430" cy="687705"/>
          </a:xfrm>
        </p:grpSpPr>
        <p:sp>
          <p:nvSpPr>
            <p:cNvPr id="8" name="object 8"/>
            <p:cNvSpPr/>
            <p:nvPr/>
          </p:nvSpPr>
          <p:spPr>
            <a:xfrm>
              <a:off x="9854861" y="2441204"/>
              <a:ext cx="2157730" cy="675005"/>
            </a:xfrm>
            <a:custGeom>
              <a:avLst/>
              <a:gdLst/>
              <a:ahLst/>
              <a:cxnLst/>
              <a:rect l="l" t="t" r="r" b="b"/>
              <a:pathLst>
                <a:path w="2157729" h="675005">
                  <a:moveTo>
                    <a:pt x="2157400" y="0"/>
                  </a:moveTo>
                  <a:lnTo>
                    <a:pt x="0" y="0"/>
                  </a:lnTo>
                  <a:lnTo>
                    <a:pt x="0" y="674854"/>
                  </a:lnTo>
                  <a:lnTo>
                    <a:pt x="2157400" y="674854"/>
                  </a:lnTo>
                  <a:lnTo>
                    <a:pt x="2157400" y="0"/>
                  </a:lnTo>
                  <a:close/>
                </a:path>
              </a:pathLst>
            </a:custGeom>
            <a:solidFill>
              <a:srgbClr val="FFFFFF"/>
            </a:solidFill>
          </p:spPr>
          <p:txBody>
            <a:bodyPr wrap="square" lIns="0" tIns="0" rIns="0" bIns="0" rtlCol="0"/>
            <a:lstStyle/>
            <a:p>
              <a:endParaRPr/>
            </a:p>
          </p:txBody>
        </p:sp>
        <p:sp>
          <p:nvSpPr>
            <p:cNvPr id="9" name="object 9"/>
            <p:cNvSpPr/>
            <p:nvPr/>
          </p:nvSpPr>
          <p:spPr>
            <a:xfrm>
              <a:off x="9854861" y="2441204"/>
              <a:ext cx="2157730" cy="675005"/>
            </a:xfrm>
            <a:custGeom>
              <a:avLst/>
              <a:gdLst/>
              <a:ahLst/>
              <a:cxnLst/>
              <a:rect l="l" t="t" r="r" b="b"/>
              <a:pathLst>
                <a:path w="2157729" h="675005">
                  <a:moveTo>
                    <a:pt x="0" y="0"/>
                  </a:moveTo>
                  <a:lnTo>
                    <a:pt x="2157400" y="0"/>
                  </a:lnTo>
                  <a:lnTo>
                    <a:pt x="2157400" y="674854"/>
                  </a:lnTo>
                  <a:lnTo>
                    <a:pt x="0" y="674854"/>
                  </a:lnTo>
                  <a:lnTo>
                    <a:pt x="0" y="0"/>
                  </a:lnTo>
                  <a:close/>
                </a:path>
              </a:pathLst>
            </a:custGeom>
            <a:ln w="11963">
              <a:solidFill>
                <a:srgbClr val="FFFFFF"/>
              </a:solidFill>
            </a:ln>
          </p:spPr>
          <p:txBody>
            <a:bodyPr wrap="square" lIns="0" tIns="0" rIns="0" bIns="0" rtlCol="0"/>
            <a:lstStyle/>
            <a:p>
              <a:endParaRPr/>
            </a:p>
          </p:txBody>
        </p:sp>
      </p:grpSp>
      <p:sp>
        <p:nvSpPr>
          <p:cNvPr id="10" name="object 10"/>
          <p:cNvSpPr txBox="1"/>
          <p:nvPr/>
        </p:nvSpPr>
        <p:spPr>
          <a:xfrm>
            <a:off x="9854860" y="2441204"/>
            <a:ext cx="2166223" cy="648896"/>
          </a:xfrm>
          <a:prstGeom prst="rect">
            <a:avLst/>
          </a:prstGeom>
        </p:spPr>
        <p:txBody>
          <a:bodyPr vert="horz" wrap="square" lIns="0" tIns="33020" rIns="0" bIns="0" rtlCol="0">
            <a:spAutoFit/>
          </a:bodyPr>
          <a:lstStyle/>
          <a:p>
            <a:pPr marL="130175" marR="118745" indent="58419">
              <a:lnSpc>
                <a:spcPct val="100000"/>
              </a:lnSpc>
              <a:spcBef>
                <a:spcPts val="260"/>
              </a:spcBef>
            </a:pPr>
            <a:r>
              <a:rPr sz="2000" spc="-320" dirty="0">
                <a:cs typeface="Arial MT"/>
              </a:rPr>
              <a:t>s</a:t>
            </a:r>
            <a:r>
              <a:rPr sz="2000" spc="-350" dirty="0">
                <a:cs typeface="Arial MT"/>
              </a:rPr>
              <a:t>ü</a:t>
            </a:r>
            <a:r>
              <a:rPr sz="2000" spc="-215" dirty="0">
                <a:cs typeface="Arial MT"/>
              </a:rPr>
              <a:t>r</a:t>
            </a:r>
            <a:r>
              <a:rPr sz="2000" spc="-340" dirty="0">
                <a:cs typeface="Arial MT"/>
              </a:rPr>
              <a:t>d</a:t>
            </a:r>
            <a:r>
              <a:rPr sz="2000" spc="-350" dirty="0">
                <a:cs typeface="Arial MT"/>
              </a:rPr>
              <a:t>ü</a:t>
            </a:r>
            <a:r>
              <a:rPr sz="2000" spc="-215" dirty="0">
                <a:cs typeface="Arial MT"/>
              </a:rPr>
              <a:t>r</a:t>
            </a:r>
            <a:r>
              <a:rPr sz="2000" spc="-345" dirty="0">
                <a:cs typeface="Arial MT"/>
              </a:rPr>
              <a:t>ü</a:t>
            </a:r>
            <a:r>
              <a:rPr sz="2000" spc="-145" dirty="0">
                <a:cs typeface="Arial MT"/>
              </a:rPr>
              <a:t>l</a:t>
            </a:r>
            <a:r>
              <a:rPr sz="2000" spc="-345" dirty="0">
                <a:cs typeface="Arial MT"/>
              </a:rPr>
              <a:t>e</a:t>
            </a:r>
            <a:r>
              <a:rPr sz="2000" spc="-350" dirty="0">
                <a:cs typeface="Arial MT"/>
              </a:rPr>
              <a:t>b</a:t>
            </a:r>
            <a:r>
              <a:rPr sz="2000" spc="-140" dirty="0">
                <a:cs typeface="Arial MT"/>
              </a:rPr>
              <a:t>i</a:t>
            </a:r>
            <a:r>
              <a:rPr sz="2000" spc="-145" dirty="0">
                <a:cs typeface="Arial MT"/>
              </a:rPr>
              <a:t>l</a:t>
            </a:r>
            <a:r>
              <a:rPr sz="2000" spc="-135" dirty="0">
                <a:cs typeface="Arial MT"/>
              </a:rPr>
              <a:t>i</a:t>
            </a:r>
            <a:r>
              <a:rPr sz="2000" spc="-290" dirty="0">
                <a:cs typeface="Arial MT"/>
              </a:rPr>
              <a:t>r</a:t>
            </a:r>
            <a:r>
              <a:rPr sz="2000" spc="-175" dirty="0">
                <a:cs typeface="Arial MT"/>
              </a:rPr>
              <a:t>, </a:t>
            </a:r>
            <a:r>
              <a:rPr sz="2000" spc="-320" dirty="0">
                <a:cs typeface="Arial MT"/>
              </a:rPr>
              <a:t>k</a:t>
            </a:r>
            <a:r>
              <a:rPr sz="2000" spc="-345" dirty="0">
                <a:cs typeface="Arial MT"/>
              </a:rPr>
              <a:t>a</a:t>
            </a:r>
            <a:r>
              <a:rPr sz="2000" spc="-320" dirty="0">
                <a:cs typeface="Arial MT"/>
              </a:rPr>
              <a:t>z</a:t>
            </a:r>
            <a:r>
              <a:rPr sz="2000" spc="-350" dirty="0">
                <a:cs typeface="Arial MT"/>
              </a:rPr>
              <a:t>a</a:t>
            </a:r>
            <a:r>
              <a:rPr sz="2000" spc="-345" dirty="0">
                <a:cs typeface="Arial MT"/>
              </a:rPr>
              <a:t>n</a:t>
            </a:r>
            <a:r>
              <a:rPr sz="2000" spc="-320" dirty="0">
                <a:cs typeface="Arial MT"/>
              </a:rPr>
              <a:t>ç</a:t>
            </a:r>
            <a:r>
              <a:rPr sz="2000" spc="-160" dirty="0">
                <a:cs typeface="Arial MT"/>
              </a:rPr>
              <a:t>lı</a:t>
            </a:r>
            <a:r>
              <a:rPr sz="2000" spc="-175" dirty="0">
                <a:cs typeface="Arial MT"/>
              </a:rPr>
              <a:t>,  </a:t>
            </a:r>
            <a:r>
              <a:rPr sz="2000" spc="-320" dirty="0">
                <a:cs typeface="Arial MT"/>
              </a:rPr>
              <a:t>s</a:t>
            </a:r>
            <a:r>
              <a:rPr sz="2000" spc="-135" dirty="0">
                <a:cs typeface="Arial MT"/>
              </a:rPr>
              <a:t>i</a:t>
            </a:r>
            <a:r>
              <a:rPr sz="2000" spc="-320" dirty="0">
                <a:cs typeface="Arial MT"/>
              </a:rPr>
              <a:t>s</a:t>
            </a:r>
            <a:r>
              <a:rPr sz="2000" spc="-175" dirty="0">
                <a:cs typeface="Arial MT"/>
              </a:rPr>
              <a:t>t</a:t>
            </a:r>
            <a:r>
              <a:rPr sz="2000" spc="-345" dirty="0">
                <a:cs typeface="Arial MT"/>
              </a:rPr>
              <a:t>e</a:t>
            </a:r>
            <a:r>
              <a:rPr sz="2000" spc="-330" dirty="0">
                <a:cs typeface="Arial MT"/>
              </a:rPr>
              <a:t>ml</a:t>
            </a:r>
            <a:r>
              <a:rPr sz="2000" spc="-145" dirty="0">
                <a:cs typeface="Arial MT"/>
              </a:rPr>
              <a:t>i</a:t>
            </a:r>
            <a:r>
              <a:rPr sz="2000" spc="-175" dirty="0">
                <a:cs typeface="Arial MT"/>
              </a:rPr>
              <a:t>,</a:t>
            </a:r>
            <a:r>
              <a:rPr sz="2000" spc="-170" dirty="0">
                <a:cs typeface="Arial MT"/>
              </a:rPr>
              <a:t> </a:t>
            </a:r>
            <a:r>
              <a:rPr sz="2000" spc="-320" dirty="0">
                <a:cs typeface="Arial MT"/>
              </a:rPr>
              <a:t>y</a:t>
            </a:r>
            <a:r>
              <a:rPr sz="2000" spc="-350" dirty="0">
                <a:cs typeface="Arial MT"/>
              </a:rPr>
              <a:t>en</a:t>
            </a:r>
            <a:r>
              <a:rPr sz="2000" spc="-135" dirty="0">
                <a:cs typeface="Arial MT"/>
              </a:rPr>
              <a:t>i</a:t>
            </a:r>
            <a:r>
              <a:rPr sz="2000" spc="-145" dirty="0">
                <a:cs typeface="Arial MT"/>
              </a:rPr>
              <a:t>l</a:t>
            </a:r>
            <a:r>
              <a:rPr sz="2000" spc="-140" dirty="0">
                <a:cs typeface="Arial MT"/>
              </a:rPr>
              <a:t>i</a:t>
            </a:r>
            <a:r>
              <a:rPr sz="2000" spc="-320" dirty="0">
                <a:cs typeface="Arial MT"/>
              </a:rPr>
              <a:t>kç</a:t>
            </a:r>
            <a:r>
              <a:rPr sz="2000" spc="-135" dirty="0">
                <a:cs typeface="Arial MT"/>
              </a:rPr>
              <a:t>i</a:t>
            </a:r>
            <a:r>
              <a:rPr sz="2000" spc="-145" dirty="0">
                <a:cs typeface="Arial MT"/>
              </a:rPr>
              <a:t>l</a:t>
            </a:r>
            <a:r>
              <a:rPr sz="2000" spc="-135" dirty="0">
                <a:cs typeface="Arial MT"/>
              </a:rPr>
              <a:t>i</a:t>
            </a:r>
            <a:r>
              <a:rPr sz="2000" spc="-145" dirty="0">
                <a:cs typeface="Arial MT"/>
              </a:rPr>
              <a:t>i</a:t>
            </a:r>
            <a:r>
              <a:rPr sz="2000" spc="-140" dirty="0">
                <a:cs typeface="Arial MT"/>
              </a:rPr>
              <a:t>i</a:t>
            </a:r>
            <a:r>
              <a:rPr sz="2000" spc="-145" dirty="0">
                <a:cs typeface="Arial MT"/>
              </a:rPr>
              <a:t>i</a:t>
            </a:r>
            <a:r>
              <a:rPr sz="2000" spc="-135" dirty="0">
                <a:cs typeface="Arial MT"/>
              </a:rPr>
              <a:t>i</a:t>
            </a:r>
            <a:r>
              <a:rPr sz="2000" spc="-145" dirty="0">
                <a:cs typeface="Arial MT"/>
              </a:rPr>
              <a:t>i</a:t>
            </a:r>
            <a:r>
              <a:rPr sz="2000" spc="-315" dirty="0">
                <a:cs typeface="Arial MT"/>
              </a:rPr>
              <a:t>k</a:t>
            </a:r>
            <a:r>
              <a:rPr sz="2000" spc="-175" dirty="0">
                <a:cs typeface="Arial MT"/>
              </a:rPr>
              <a:t> !</a:t>
            </a:r>
            <a:r>
              <a:rPr sz="2000" spc="-170" dirty="0">
                <a:cs typeface="Arial MT"/>
              </a:rPr>
              <a:t>!</a:t>
            </a:r>
            <a:r>
              <a:rPr sz="2000" spc="-175" dirty="0">
                <a:cs typeface="Arial MT"/>
              </a:rPr>
              <a:t>!!</a:t>
            </a:r>
            <a:endParaRPr sz="2000">
              <a:cs typeface="Arial MT"/>
            </a:endParaRPr>
          </a:p>
        </p:txBody>
      </p:sp>
      <p:sp>
        <p:nvSpPr>
          <p:cNvPr id="11" name="object 11"/>
          <p:cNvSpPr txBox="1"/>
          <p:nvPr/>
        </p:nvSpPr>
        <p:spPr>
          <a:xfrm>
            <a:off x="7963952" y="2525608"/>
            <a:ext cx="1782445" cy="333425"/>
          </a:xfrm>
          <a:prstGeom prst="rect">
            <a:avLst/>
          </a:prstGeom>
          <a:solidFill>
            <a:srgbClr val="FFFFFF"/>
          </a:solidFill>
        </p:spPr>
        <p:txBody>
          <a:bodyPr vert="horz" wrap="square" lIns="0" tIns="25400" rIns="0" bIns="0" rtlCol="0">
            <a:spAutoFit/>
          </a:bodyPr>
          <a:lstStyle/>
          <a:p>
            <a:pPr marL="254000">
              <a:lnSpc>
                <a:spcPct val="100000"/>
              </a:lnSpc>
              <a:spcBef>
                <a:spcPts val="200"/>
              </a:spcBef>
            </a:pPr>
            <a:r>
              <a:rPr sz="2000" spc="-355" dirty="0">
                <a:latin typeface="Arial MT"/>
                <a:cs typeface="Arial MT"/>
              </a:rPr>
              <a:t>n</a:t>
            </a:r>
            <a:r>
              <a:rPr sz="2000" spc="-350" dirty="0">
                <a:latin typeface="Arial MT"/>
                <a:cs typeface="Arial MT"/>
              </a:rPr>
              <a:t>e</a:t>
            </a:r>
            <a:r>
              <a:rPr sz="2000" spc="-170" dirty="0">
                <a:latin typeface="Arial MT"/>
                <a:cs typeface="Arial MT"/>
              </a:rPr>
              <a:t> </a:t>
            </a:r>
            <a:r>
              <a:rPr sz="2000" spc="-140" dirty="0">
                <a:latin typeface="Arial MT"/>
                <a:cs typeface="Arial MT"/>
              </a:rPr>
              <a:t>i</a:t>
            </a:r>
            <a:r>
              <a:rPr sz="2000" spc="-320" dirty="0">
                <a:latin typeface="Arial MT"/>
                <a:cs typeface="Arial MT"/>
              </a:rPr>
              <a:t>s</a:t>
            </a:r>
            <a:r>
              <a:rPr sz="2000" spc="-175" dirty="0">
                <a:latin typeface="Arial MT"/>
                <a:cs typeface="Arial MT"/>
              </a:rPr>
              <a:t>t</a:t>
            </a:r>
            <a:r>
              <a:rPr sz="2000" spc="-135" dirty="0">
                <a:latin typeface="Arial MT"/>
                <a:cs typeface="Arial MT"/>
              </a:rPr>
              <a:t>i</a:t>
            </a:r>
            <a:r>
              <a:rPr sz="2000" spc="-320" dirty="0">
                <a:latin typeface="Arial MT"/>
                <a:cs typeface="Arial MT"/>
              </a:rPr>
              <a:t>y</a:t>
            </a:r>
            <a:r>
              <a:rPr sz="2000" spc="-350" dirty="0">
                <a:latin typeface="Arial MT"/>
                <a:cs typeface="Arial MT"/>
              </a:rPr>
              <a:t>o</a:t>
            </a:r>
            <a:r>
              <a:rPr sz="2000" spc="-215" dirty="0">
                <a:latin typeface="Arial MT"/>
                <a:cs typeface="Arial MT"/>
              </a:rPr>
              <a:t>r</a:t>
            </a:r>
            <a:r>
              <a:rPr sz="2000" spc="-345" dirty="0">
                <a:latin typeface="Arial MT"/>
                <a:cs typeface="Arial MT"/>
              </a:rPr>
              <a:t>uu</a:t>
            </a:r>
            <a:r>
              <a:rPr sz="2000" spc="-350" dirty="0">
                <a:latin typeface="Arial MT"/>
                <a:cs typeface="Arial MT"/>
              </a:rPr>
              <a:t>uu</a:t>
            </a:r>
            <a:r>
              <a:rPr sz="2000" spc="-335" dirty="0">
                <a:latin typeface="Arial MT"/>
                <a:cs typeface="Arial MT"/>
              </a:rPr>
              <a:t>z?</a:t>
            </a:r>
            <a:endParaRPr sz="2000">
              <a:latin typeface="Arial MT"/>
              <a:cs typeface="Arial MT"/>
            </a:endParaRPr>
          </a:p>
        </p:txBody>
      </p:sp>
      <p:grpSp>
        <p:nvGrpSpPr>
          <p:cNvPr id="12" name="object 12"/>
          <p:cNvGrpSpPr/>
          <p:nvPr/>
        </p:nvGrpSpPr>
        <p:grpSpPr>
          <a:xfrm>
            <a:off x="9857286" y="4535447"/>
            <a:ext cx="2169795" cy="687705"/>
            <a:chOff x="9857286" y="4535447"/>
            <a:chExt cx="2169795" cy="687705"/>
          </a:xfrm>
        </p:grpSpPr>
        <p:sp>
          <p:nvSpPr>
            <p:cNvPr id="13" name="object 13"/>
            <p:cNvSpPr/>
            <p:nvPr/>
          </p:nvSpPr>
          <p:spPr>
            <a:xfrm>
              <a:off x="9863353" y="4541515"/>
              <a:ext cx="2157730" cy="675640"/>
            </a:xfrm>
            <a:custGeom>
              <a:avLst/>
              <a:gdLst/>
              <a:ahLst/>
              <a:cxnLst/>
              <a:rect l="l" t="t" r="r" b="b"/>
              <a:pathLst>
                <a:path w="2157729" h="675639">
                  <a:moveTo>
                    <a:pt x="2157313" y="0"/>
                  </a:moveTo>
                  <a:lnTo>
                    <a:pt x="0" y="0"/>
                  </a:lnTo>
                  <a:lnTo>
                    <a:pt x="0" y="675109"/>
                  </a:lnTo>
                  <a:lnTo>
                    <a:pt x="2157313" y="675109"/>
                  </a:lnTo>
                  <a:lnTo>
                    <a:pt x="2157313" y="0"/>
                  </a:lnTo>
                  <a:close/>
                </a:path>
              </a:pathLst>
            </a:custGeom>
            <a:solidFill>
              <a:srgbClr val="FFFFFF"/>
            </a:solidFill>
          </p:spPr>
          <p:txBody>
            <a:bodyPr wrap="square" lIns="0" tIns="0" rIns="0" bIns="0" rtlCol="0"/>
            <a:lstStyle/>
            <a:p>
              <a:endParaRPr/>
            </a:p>
          </p:txBody>
        </p:sp>
        <p:sp>
          <p:nvSpPr>
            <p:cNvPr id="14" name="object 14"/>
            <p:cNvSpPr/>
            <p:nvPr/>
          </p:nvSpPr>
          <p:spPr>
            <a:xfrm>
              <a:off x="9863353" y="4541515"/>
              <a:ext cx="2157730" cy="675640"/>
            </a:xfrm>
            <a:custGeom>
              <a:avLst/>
              <a:gdLst/>
              <a:ahLst/>
              <a:cxnLst/>
              <a:rect l="l" t="t" r="r" b="b"/>
              <a:pathLst>
                <a:path w="2157729" h="675639">
                  <a:moveTo>
                    <a:pt x="0" y="0"/>
                  </a:moveTo>
                  <a:lnTo>
                    <a:pt x="2157313" y="0"/>
                  </a:lnTo>
                  <a:lnTo>
                    <a:pt x="2157313" y="675109"/>
                  </a:lnTo>
                  <a:lnTo>
                    <a:pt x="0" y="675109"/>
                  </a:lnTo>
                  <a:lnTo>
                    <a:pt x="0" y="0"/>
                  </a:lnTo>
                  <a:close/>
                </a:path>
              </a:pathLst>
            </a:custGeom>
            <a:ln w="11962">
              <a:solidFill>
                <a:srgbClr val="FFFFFF"/>
              </a:solidFill>
            </a:ln>
          </p:spPr>
          <p:txBody>
            <a:bodyPr wrap="square" lIns="0" tIns="0" rIns="0" bIns="0" rtlCol="0"/>
            <a:lstStyle/>
            <a:p>
              <a:endParaRPr/>
            </a:p>
          </p:txBody>
        </p:sp>
      </p:grpSp>
      <p:sp>
        <p:nvSpPr>
          <p:cNvPr id="15" name="object 15"/>
          <p:cNvSpPr txBox="1"/>
          <p:nvPr/>
        </p:nvSpPr>
        <p:spPr>
          <a:xfrm>
            <a:off x="10224856" y="4714952"/>
            <a:ext cx="1438910" cy="330200"/>
          </a:xfrm>
          <a:prstGeom prst="rect">
            <a:avLst/>
          </a:prstGeom>
        </p:spPr>
        <p:txBody>
          <a:bodyPr vert="horz" wrap="square" lIns="0" tIns="12700" rIns="0" bIns="0" rtlCol="0">
            <a:spAutoFit/>
          </a:bodyPr>
          <a:lstStyle/>
          <a:p>
            <a:pPr marL="12700">
              <a:lnSpc>
                <a:spcPct val="100000"/>
              </a:lnSpc>
              <a:spcBef>
                <a:spcPts val="100"/>
              </a:spcBef>
            </a:pPr>
            <a:r>
              <a:rPr sz="2000" spc="-280" dirty="0">
                <a:latin typeface="Arial MT"/>
                <a:cs typeface="Arial MT"/>
              </a:rPr>
              <a:t>bilmiyoruuuuuzz!!!</a:t>
            </a:r>
            <a:endParaRPr sz="2000">
              <a:latin typeface="Arial MT"/>
              <a:cs typeface="Arial MT"/>
            </a:endParaRPr>
          </a:p>
        </p:txBody>
      </p:sp>
      <p:sp>
        <p:nvSpPr>
          <p:cNvPr id="16" name="object 16"/>
          <p:cNvSpPr txBox="1"/>
          <p:nvPr/>
        </p:nvSpPr>
        <p:spPr>
          <a:xfrm>
            <a:off x="7972429" y="4676755"/>
            <a:ext cx="1782445" cy="354330"/>
          </a:xfrm>
          <a:prstGeom prst="rect">
            <a:avLst/>
          </a:prstGeom>
          <a:solidFill>
            <a:srgbClr val="FFFFFF"/>
          </a:solidFill>
        </p:spPr>
        <p:txBody>
          <a:bodyPr vert="horz" wrap="square" lIns="0" tIns="25400" rIns="0" bIns="0" rtlCol="0">
            <a:spAutoFit/>
          </a:bodyPr>
          <a:lstStyle/>
          <a:p>
            <a:pPr marL="234950">
              <a:lnSpc>
                <a:spcPct val="100000"/>
              </a:lnSpc>
              <a:spcBef>
                <a:spcPts val="200"/>
              </a:spcBef>
            </a:pPr>
            <a:r>
              <a:rPr sz="2000" spc="-350" dirty="0">
                <a:latin typeface="Arial MT"/>
                <a:cs typeface="Arial MT"/>
              </a:rPr>
              <a:t>na</a:t>
            </a:r>
            <a:r>
              <a:rPr sz="2000" spc="-320" dirty="0">
                <a:latin typeface="Arial MT"/>
                <a:cs typeface="Arial MT"/>
              </a:rPr>
              <a:t>s</a:t>
            </a:r>
            <a:r>
              <a:rPr sz="2000" spc="-170" dirty="0">
                <a:latin typeface="Arial MT"/>
                <a:cs typeface="Arial MT"/>
              </a:rPr>
              <a:t>ı</a:t>
            </a:r>
            <a:r>
              <a:rPr sz="2000" spc="-140" dirty="0">
                <a:latin typeface="Arial MT"/>
                <a:cs typeface="Arial MT"/>
              </a:rPr>
              <a:t>l</a:t>
            </a:r>
            <a:r>
              <a:rPr sz="2000" spc="-175" dirty="0">
                <a:latin typeface="Arial MT"/>
                <a:cs typeface="Arial MT"/>
              </a:rPr>
              <a:t> </a:t>
            </a:r>
            <a:r>
              <a:rPr sz="2000" spc="-320" dirty="0">
                <a:latin typeface="Arial MT"/>
                <a:cs typeface="Arial MT"/>
              </a:rPr>
              <a:t>y</a:t>
            </a:r>
            <a:r>
              <a:rPr sz="2000" spc="-345" dirty="0">
                <a:latin typeface="Arial MT"/>
                <a:cs typeface="Arial MT"/>
              </a:rPr>
              <a:t>a</a:t>
            </a:r>
            <a:r>
              <a:rPr sz="2000" spc="-350" dirty="0">
                <a:latin typeface="Arial MT"/>
                <a:cs typeface="Arial MT"/>
              </a:rPr>
              <a:t>p</a:t>
            </a:r>
            <a:r>
              <a:rPr sz="2000" spc="-175" dirty="0">
                <a:latin typeface="Arial MT"/>
                <a:cs typeface="Arial MT"/>
              </a:rPr>
              <a:t>ı</a:t>
            </a:r>
            <a:r>
              <a:rPr sz="2000" spc="-320" dirty="0">
                <a:latin typeface="Arial MT"/>
                <a:cs typeface="Arial MT"/>
              </a:rPr>
              <a:t>c</a:t>
            </a:r>
            <a:r>
              <a:rPr sz="2000" spc="-345" dirty="0">
                <a:latin typeface="Arial MT"/>
                <a:cs typeface="Arial MT"/>
              </a:rPr>
              <a:t>a</a:t>
            </a:r>
            <a:r>
              <a:rPr sz="2000" spc="-350" dirty="0">
                <a:latin typeface="Arial MT"/>
                <a:cs typeface="Arial MT"/>
              </a:rPr>
              <a:t>aa</a:t>
            </a:r>
            <a:r>
              <a:rPr sz="2000" spc="-335" dirty="0">
                <a:latin typeface="Arial MT"/>
                <a:cs typeface="Arial MT"/>
              </a:rPr>
              <a:t>z?</a:t>
            </a:r>
            <a:endParaRPr sz="2000">
              <a:latin typeface="Arial MT"/>
              <a:cs typeface="Arial MT"/>
            </a:endParaRPr>
          </a:p>
        </p:txBody>
      </p:sp>
      <p:pic>
        <p:nvPicPr>
          <p:cNvPr id="17" name="object 17"/>
          <p:cNvPicPr/>
          <p:nvPr/>
        </p:nvPicPr>
        <p:blipFill>
          <a:blip r:embed="rId3" cstate="print"/>
          <a:stretch>
            <a:fillRect/>
          </a:stretch>
        </p:blipFill>
        <p:spPr>
          <a:xfrm>
            <a:off x="5894578" y="1560067"/>
            <a:ext cx="1379220" cy="1716277"/>
          </a:xfrm>
          <a:prstGeom prst="rect">
            <a:avLst/>
          </a:prstGeom>
        </p:spPr>
      </p:pic>
      <p:sp>
        <p:nvSpPr>
          <p:cNvPr id="18" name="object 18"/>
          <p:cNvSpPr txBox="1"/>
          <p:nvPr/>
        </p:nvSpPr>
        <p:spPr>
          <a:xfrm>
            <a:off x="158915" y="4199851"/>
            <a:ext cx="7704455" cy="1066165"/>
          </a:xfrm>
          <a:prstGeom prst="rect">
            <a:avLst/>
          </a:prstGeom>
          <a:solidFill>
            <a:srgbClr val="FFC000">
              <a:alpha val="45881"/>
            </a:srgbClr>
          </a:solidFill>
        </p:spPr>
        <p:txBody>
          <a:bodyPr vert="horz" wrap="square" lIns="0" tIns="125095" rIns="0" bIns="0" rtlCol="0">
            <a:spAutoFit/>
          </a:bodyPr>
          <a:lstStyle/>
          <a:p>
            <a:pPr marL="585470" marR="95250" indent="-487680">
              <a:lnSpc>
                <a:spcPct val="100000"/>
              </a:lnSpc>
              <a:spcBef>
                <a:spcPts val="985"/>
              </a:spcBef>
            </a:pPr>
            <a:r>
              <a:rPr sz="2400" spc="-5" dirty="0">
                <a:latin typeface="Calibri"/>
                <a:cs typeface="Calibri"/>
              </a:rPr>
              <a:t>ne yaptığımızı </a:t>
            </a:r>
            <a:r>
              <a:rPr sz="2400" spc="-10" dirty="0">
                <a:latin typeface="Calibri"/>
                <a:cs typeface="Calibri"/>
              </a:rPr>
              <a:t>biliyor olduğumuzu </a:t>
            </a:r>
            <a:r>
              <a:rPr sz="2400" spc="-5" dirty="0">
                <a:latin typeface="Calibri"/>
                <a:cs typeface="Calibri"/>
              </a:rPr>
              <a:t>düşünsek dahi, </a:t>
            </a:r>
            <a:r>
              <a:rPr sz="2400" dirty="0">
                <a:latin typeface="Calibri"/>
                <a:cs typeface="Calibri"/>
              </a:rPr>
              <a:t>elde edilen </a:t>
            </a:r>
            <a:r>
              <a:rPr sz="2400" spc="-530" dirty="0">
                <a:latin typeface="Calibri"/>
                <a:cs typeface="Calibri"/>
              </a:rPr>
              <a:t> </a:t>
            </a:r>
            <a:r>
              <a:rPr sz="2400" spc="-5" dirty="0">
                <a:latin typeface="Calibri"/>
                <a:cs typeface="Calibri"/>
              </a:rPr>
              <a:t>sonuçlar</a:t>
            </a:r>
            <a:r>
              <a:rPr sz="2400" spc="-20" dirty="0">
                <a:latin typeface="Calibri"/>
                <a:cs typeface="Calibri"/>
              </a:rPr>
              <a:t> </a:t>
            </a:r>
            <a:r>
              <a:rPr sz="2400" spc="-5" dirty="0">
                <a:latin typeface="Calibri"/>
                <a:cs typeface="Calibri"/>
              </a:rPr>
              <a:t>sıklıkla</a:t>
            </a:r>
            <a:r>
              <a:rPr sz="2400" spc="-20" dirty="0">
                <a:latin typeface="Calibri"/>
                <a:cs typeface="Calibri"/>
              </a:rPr>
              <a:t> </a:t>
            </a:r>
            <a:r>
              <a:rPr sz="2400" spc="-5" dirty="0">
                <a:latin typeface="Calibri"/>
                <a:cs typeface="Calibri"/>
              </a:rPr>
              <a:t>beklentiyi</a:t>
            </a:r>
            <a:r>
              <a:rPr sz="2400" spc="-30" dirty="0">
                <a:latin typeface="Calibri"/>
                <a:cs typeface="Calibri"/>
              </a:rPr>
              <a:t> </a:t>
            </a:r>
            <a:r>
              <a:rPr sz="2400" spc="-15" dirty="0">
                <a:latin typeface="Calibri"/>
                <a:cs typeface="Calibri"/>
              </a:rPr>
              <a:t>karşılamakta</a:t>
            </a:r>
            <a:r>
              <a:rPr sz="2400" spc="-50" dirty="0">
                <a:latin typeface="Calibri"/>
                <a:cs typeface="Calibri"/>
              </a:rPr>
              <a:t> </a:t>
            </a:r>
            <a:r>
              <a:rPr sz="2400" spc="-5" dirty="0">
                <a:latin typeface="Calibri"/>
                <a:cs typeface="Calibri"/>
              </a:rPr>
              <a:t>başarısız</a:t>
            </a:r>
            <a:r>
              <a:rPr sz="2400" spc="50" dirty="0">
                <a:latin typeface="Calibri"/>
                <a:cs typeface="Calibri"/>
              </a:rPr>
              <a:t> </a:t>
            </a:r>
            <a:r>
              <a:rPr sz="2400" spc="-5" dirty="0">
                <a:latin typeface="Calibri"/>
                <a:cs typeface="Calibri"/>
              </a:rPr>
              <a:t>olur</a:t>
            </a:r>
            <a:endParaRPr sz="2400">
              <a:latin typeface="Calibri"/>
              <a:cs typeface="Calibri"/>
            </a:endParaRPr>
          </a:p>
        </p:txBody>
      </p:sp>
      <p:sp>
        <p:nvSpPr>
          <p:cNvPr id="19" name="object 19"/>
          <p:cNvSpPr txBox="1"/>
          <p:nvPr/>
        </p:nvSpPr>
        <p:spPr>
          <a:xfrm>
            <a:off x="244919" y="1817954"/>
            <a:ext cx="5437505" cy="1200785"/>
          </a:xfrm>
          <a:prstGeom prst="rect">
            <a:avLst/>
          </a:prstGeom>
          <a:solidFill>
            <a:srgbClr val="ECECEC"/>
          </a:solidFill>
        </p:spPr>
        <p:txBody>
          <a:bodyPr vert="horz" wrap="square" lIns="0" tIns="26034" rIns="0" bIns="0" rtlCol="0">
            <a:spAutoFit/>
          </a:bodyPr>
          <a:lstStyle/>
          <a:p>
            <a:pPr marL="183515" marR="179705" algn="ctr">
              <a:lnSpc>
                <a:spcPct val="100000"/>
              </a:lnSpc>
              <a:spcBef>
                <a:spcPts val="204"/>
              </a:spcBef>
            </a:pPr>
            <a:r>
              <a:rPr sz="2400" i="1" spc="-10" dirty="0">
                <a:latin typeface="Calibri"/>
                <a:cs typeface="Calibri"/>
              </a:rPr>
              <a:t>“Eğer </a:t>
            </a:r>
            <a:r>
              <a:rPr sz="2400" i="1" spc="-5" dirty="0">
                <a:latin typeface="Calibri"/>
                <a:cs typeface="Calibri"/>
              </a:rPr>
              <a:t>ne yaptığımızı biliyor olsaydık buna </a:t>
            </a:r>
            <a:r>
              <a:rPr sz="2400" i="1" spc="-530" dirty="0">
                <a:latin typeface="Calibri"/>
                <a:cs typeface="Calibri"/>
              </a:rPr>
              <a:t> </a:t>
            </a:r>
            <a:r>
              <a:rPr sz="2400" i="1" spc="-5" dirty="0">
                <a:latin typeface="Calibri"/>
                <a:cs typeface="Calibri"/>
              </a:rPr>
              <a:t>araştırma</a:t>
            </a:r>
            <a:r>
              <a:rPr sz="2400" i="1" spc="-20" dirty="0">
                <a:latin typeface="Calibri"/>
                <a:cs typeface="Calibri"/>
              </a:rPr>
              <a:t> </a:t>
            </a:r>
            <a:r>
              <a:rPr sz="2400" i="1" spc="-15" dirty="0">
                <a:latin typeface="Calibri"/>
                <a:cs typeface="Calibri"/>
              </a:rPr>
              <a:t>denmezdi</a:t>
            </a:r>
            <a:r>
              <a:rPr sz="2400" i="1" spc="5" dirty="0">
                <a:latin typeface="Calibri"/>
                <a:cs typeface="Calibri"/>
              </a:rPr>
              <a:t> </a:t>
            </a:r>
            <a:r>
              <a:rPr sz="2400" i="1" spc="-10" dirty="0">
                <a:latin typeface="Calibri"/>
                <a:cs typeface="Calibri"/>
              </a:rPr>
              <a:t>öyle</a:t>
            </a:r>
            <a:r>
              <a:rPr sz="2400" i="1" spc="-5" dirty="0">
                <a:latin typeface="Calibri"/>
                <a:cs typeface="Calibri"/>
              </a:rPr>
              <a:t> değil</a:t>
            </a:r>
            <a:r>
              <a:rPr sz="2400" i="1" spc="10" dirty="0">
                <a:latin typeface="Calibri"/>
                <a:cs typeface="Calibri"/>
              </a:rPr>
              <a:t> mi?” </a:t>
            </a:r>
            <a:r>
              <a:rPr sz="2400" i="1" spc="15" dirty="0">
                <a:latin typeface="Calibri"/>
                <a:cs typeface="Calibri"/>
              </a:rPr>
              <a:t> </a:t>
            </a:r>
            <a:r>
              <a:rPr sz="2400" i="1" spc="-10" dirty="0">
                <a:latin typeface="Calibri"/>
                <a:cs typeface="Calibri"/>
              </a:rPr>
              <a:t>Einstein</a:t>
            </a:r>
            <a:endParaRPr sz="24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6716903" y="1700022"/>
            <a:ext cx="5475605" cy="5158105"/>
            <a:chOff x="6716903" y="1700022"/>
            <a:chExt cx="5475605" cy="5158105"/>
          </a:xfrm>
        </p:grpSpPr>
        <p:pic>
          <p:nvPicPr>
            <p:cNvPr id="4" name="object 4"/>
            <p:cNvPicPr/>
            <p:nvPr/>
          </p:nvPicPr>
          <p:blipFill>
            <a:blip r:embed="rId2" cstate="print"/>
            <a:stretch>
              <a:fillRect/>
            </a:stretch>
          </p:blipFill>
          <p:spPr>
            <a:xfrm>
              <a:off x="6716903" y="1700022"/>
              <a:ext cx="5475097" cy="2583815"/>
            </a:xfrm>
            <a:prstGeom prst="rect">
              <a:avLst/>
            </a:prstGeom>
          </p:spPr>
        </p:pic>
        <p:pic>
          <p:nvPicPr>
            <p:cNvPr id="5" name="object 5"/>
            <p:cNvPicPr/>
            <p:nvPr/>
          </p:nvPicPr>
          <p:blipFill>
            <a:blip r:embed="rId3" cstate="print"/>
            <a:stretch>
              <a:fillRect/>
            </a:stretch>
          </p:blipFill>
          <p:spPr>
            <a:xfrm>
              <a:off x="7914132" y="4283877"/>
              <a:ext cx="4277868" cy="2574119"/>
            </a:xfrm>
            <a:prstGeom prst="rect">
              <a:avLst/>
            </a:prstGeom>
          </p:spPr>
        </p:pic>
      </p:grpSp>
      <p:sp>
        <p:nvSpPr>
          <p:cNvPr id="6" name="object 6"/>
          <p:cNvSpPr txBox="1">
            <a:spLocks noGrp="1"/>
          </p:cNvSpPr>
          <p:nvPr>
            <p:ph type="title"/>
          </p:nvPr>
        </p:nvSpPr>
        <p:spPr>
          <a:xfrm>
            <a:off x="639572" y="629792"/>
            <a:ext cx="7996555" cy="665480"/>
          </a:xfrm>
          <a:prstGeom prst="rect">
            <a:avLst/>
          </a:prstGeom>
        </p:spPr>
        <p:txBody>
          <a:bodyPr vert="horz" wrap="square" lIns="0" tIns="12700" rIns="0" bIns="0" rtlCol="0">
            <a:spAutoFit/>
          </a:bodyPr>
          <a:lstStyle/>
          <a:p>
            <a:pPr marL="12700">
              <a:lnSpc>
                <a:spcPct val="100000"/>
              </a:lnSpc>
              <a:spcBef>
                <a:spcPts val="100"/>
              </a:spcBef>
            </a:pPr>
            <a:r>
              <a:rPr sz="4200" spc="-30" dirty="0">
                <a:solidFill>
                  <a:srgbClr val="FFFFFF"/>
                </a:solidFill>
                <a:latin typeface="Calibri Light"/>
                <a:cs typeface="Calibri Light"/>
              </a:rPr>
              <a:t>buluş</a:t>
            </a:r>
            <a:r>
              <a:rPr sz="4200" spc="-75" dirty="0">
                <a:solidFill>
                  <a:srgbClr val="FFFFFF"/>
                </a:solidFill>
                <a:latin typeface="Calibri Light"/>
                <a:cs typeface="Calibri Light"/>
              </a:rPr>
              <a:t> </a:t>
            </a:r>
            <a:r>
              <a:rPr sz="4200" dirty="0">
                <a:solidFill>
                  <a:srgbClr val="FFFFFF"/>
                </a:solidFill>
                <a:latin typeface="Calibri Light"/>
                <a:cs typeface="Calibri Light"/>
              </a:rPr>
              <a:t>ile</a:t>
            </a:r>
            <a:r>
              <a:rPr sz="4200" spc="-85" dirty="0">
                <a:solidFill>
                  <a:srgbClr val="FFFFFF"/>
                </a:solidFill>
                <a:latin typeface="Calibri Light"/>
                <a:cs typeface="Calibri Light"/>
              </a:rPr>
              <a:t> </a:t>
            </a:r>
            <a:r>
              <a:rPr sz="4200" spc="-40" dirty="0">
                <a:solidFill>
                  <a:srgbClr val="FFFFFF"/>
                </a:solidFill>
                <a:latin typeface="Calibri Light"/>
                <a:cs typeface="Calibri Light"/>
              </a:rPr>
              <a:t>pazar</a:t>
            </a:r>
            <a:r>
              <a:rPr sz="4200" spc="-90" dirty="0">
                <a:solidFill>
                  <a:srgbClr val="FFFFFF"/>
                </a:solidFill>
                <a:latin typeface="Calibri Light"/>
                <a:cs typeface="Calibri Light"/>
              </a:rPr>
              <a:t> </a:t>
            </a:r>
            <a:r>
              <a:rPr sz="4200" spc="-35" dirty="0">
                <a:solidFill>
                  <a:srgbClr val="FFFFFF"/>
                </a:solidFill>
                <a:latin typeface="Calibri Light"/>
                <a:cs typeface="Calibri Light"/>
              </a:rPr>
              <a:t>beklentisi</a:t>
            </a:r>
            <a:r>
              <a:rPr sz="4200" spc="-75" dirty="0">
                <a:solidFill>
                  <a:srgbClr val="FFFFFF"/>
                </a:solidFill>
                <a:latin typeface="Calibri Light"/>
                <a:cs typeface="Calibri Light"/>
              </a:rPr>
              <a:t> </a:t>
            </a:r>
            <a:r>
              <a:rPr sz="4200" spc="-30" dirty="0">
                <a:solidFill>
                  <a:srgbClr val="FFFFFF"/>
                </a:solidFill>
                <a:latin typeface="Calibri Light"/>
                <a:cs typeface="Calibri Light"/>
              </a:rPr>
              <a:t>örtüşecek</a:t>
            </a:r>
            <a:r>
              <a:rPr sz="4200" spc="-100" dirty="0">
                <a:solidFill>
                  <a:srgbClr val="FFFFFF"/>
                </a:solidFill>
                <a:latin typeface="Calibri Light"/>
                <a:cs typeface="Calibri Light"/>
              </a:rPr>
              <a:t> </a:t>
            </a:r>
            <a:r>
              <a:rPr sz="4200" spc="-25" dirty="0">
                <a:solidFill>
                  <a:srgbClr val="FFFFFF"/>
                </a:solidFill>
                <a:latin typeface="Calibri Light"/>
                <a:cs typeface="Calibri Light"/>
              </a:rPr>
              <a:t>mi</a:t>
            </a:r>
            <a:endParaRPr sz="4200">
              <a:latin typeface="Calibri Light"/>
              <a:cs typeface="Calibri Light"/>
            </a:endParaRPr>
          </a:p>
        </p:txBody>
      </p:sp>
      <p:sp>
        <p:nvSpPr>
          <p:cNvPr id="7" name="object 7"/>
          <p:cNvSpPr txBox="1"/>
          <p:nvPr/>
        </p:nvSpPr>
        <p:spPr>
          <a:xfrm>
            <a:off x="639572" y="2033142"/>
            <a:ext cx="5851525" cy="3205480"/>
          </a:xfrm>
          <a:prstGeom prst="rect">
            <a:avLst/>
          </a:prstGeom>
        </p:spPr>
        <p:txBody>
          <a:bodyPr vert="horz" wrap="square" lIns="0" tIns="12700" rIns="0" bIns="0" rtlCol="0">
            <a:spAutoFit/>
          </a:bodyPr>
          <a:lstStyle/>
          <a:p>
            <a:pPr marL="241300" indent="-228600">
              <a:lnSpc>
                <a:spcPct val="100000"/>
              </a:lnSpc>
              <a:spcBef>
                <a:spcPts val="100"/>
              </a:spcBef>
              <a:buFont typeface="Arial MT"/>
              <a:buChar char="•"/>
              <a:tabLst>
                <a:tab pos="241300" algn="l"/>
                <a:tab pos="4353560" algn="l"/>
              </a:tabLst>
            </a:pPr>
            <a:r>
              <a:rPr sz="2400" spc="-15" dirty="0">
                <a:solidFill>
                  <a:srgbClr val="FFFFFF"/>
                </a:solidFill>
                <a:latin typeface="Calibri"/>
                <a:cs typeface="Calibri"/>
              </a:rPr>
              <a:t>Potansiyel</a:t>
            </a:r>
            <a:r>
              <a:rPr sz="2400" spc="-5" dirty="0">
                <a:solidFill>
                  <a:srgbClr val="FFFFFF"/>
                </a:solidFill>
                <a:latin typeface="Calibri"/>
                <a:cs typeface="Calibri"/>
              </a:rPr>
              <a:t> </a:t>
            </a:r>
            <a:r>
              <a:rPr sz="2400" spc="-10" dirty="0">
                <a:solidFill>
                  <a:srgbClr val="FFFFFF"/>
                </a:solidFill>
                <a:latin typeface="Calibri"/>
                <a:cs typeface="Calibri"/>
              </a:rPr>
              <a:t>müşteri</a:t>
            </a:r>
            <a:r>
              <a:rPr sz="2400" spc="15" dirty="0">
                <a:solidFill>
                  <a:srgbClr val="FFFFFF"/>
                </a:solidFill>
                <a:latin typeface="Calibri"/>
                <a:cs typeface="Calibri"/>
              </a:rPr>
              <a:t> </a:t>
            </a:r>
            <a:r>
              <a:rPr sz="2400" spc="-10" dirty="0">
                <a:solidFill>
                  <a:srgbClr val="FFFFFF"/>
                </a:solidFill>
                <a:latin typeface="Calibri"/>
                <a:cs typeface="Calibri"/>
              </a:rPr>
              <a:t>yeterli</a:t>
            </a:r>
            <a:r>
              <a:rPr sz="2400" spc="-5" dirty="0">
                <a:solidFill>
                  <a:srgbClr val="FFFFFF"/>
                </a:solidFill>
                <a:latin typeface="Calibri"/>
                <a:cs typeface="Calibri"/>
              </a:rPr>
              <a:t> </a:t>
            </a:r>
            <a:r>
              <a:rPr sz="2400" spc="-10" dirty="0">
                <a:solidFill>
                  <a:srgbClr val="FFFFFF"/>
                </a:solidFill>
                <a:latin typeface="Calibri"/>
                <a:cs typeface="Calibri"/>
              </a:rPr>
              <a:t>değeri	verecek</a:t>
            </a:r>
            <a:r>
              <a:rPr sz="2400" spc="-75" dirty="0">
                <a:solidFill>
                  <a:srgbClr val="FFFFFF"/>
                </a:solidFill>
                <a:latin typeface="Calibri"/>
                <a:cs typeface="Calibri"/>
              </a:rPr>
              <a:t> </a:t>
            </a:r>
            <a:r>
              <a:rPr sz="2400" dirty="0">
                <a:solidFill>
                  <a:srgbClr val="FFFFFF"/>
                </a:solidFill>
                <a:latin typeface="Calibri"/>
                <a:cs typeface="Calibri"/>
              </a:rPr>
              <a:t>mi?</a:t>
            </a:r>
            <a:endParaRPr sz="2400">
              <a:latin typeface="Calibri"/>
              <a:cs typeface="Calibri"/>
            </a:endParaRPr>
          </a:p>
          <a:p>
            <a:pPr>
              <a:lnSpc>
                <a:spcPct val="100000"/>
              </a:lnSpc>
              <a:spcBef>
                <a:spcPts val="55"/>
              </a:spcBef>
              <a:buClr>
                <a:srgbClr val="FFFFFF"/>
              </a:buClr>
              <a:buFont typeface="Arial MT"/>
              <a:buChar char="•"/>
            </a:pPr>
            <a:endParaRPr sz="3750">
              <a:latin typeface="Calibri"/>
              <a:cs typeface="Calibri"/>
            </a:endParaRPr>
          </a:p>
          <a:p>
            <a:pPr marL="241300" marR="269875" indent="-228600">
              <a:lnSpc>
                <a:spcPts val="2590"/>
              </a:lnSpc>
              <a:buFont typeface="Arial MT"/>
              <a:buChar char="•"/>
              <a:tabLst>
                <a:tab pos="241300" algn="l"/>
              </a:tabLst>
            </a:pPr>
            <a:r>
              <a:rPr sz="2400" spc="-5" dirty="0">
                <a:solidFill>
                  <a:srgbClr val="FFFFFF"/>
                </a:solidFill>
                <a:latin typeface="Calibri"/>
                <a:cs typeface="Calibri"/>
              </a:rPr>
              <a:t>Thomas </a:t>
            </a:r>
            <a:r>
              <a:rPr sz="2400" spc="-15" dirty="0">
                <a:solidFill>
                  <a:srgbClr val="FFFFFF"/>
                </a:solidFill>
                <a:latin typeface="Calibri"/>
                <a:cs typeface="Calibri"/>
              </a:rPr>
              <a:t>Edison’un </a:t>
            </a:r>
            <a:r>
              <a:rPr sz="2400" dirty="0">
                <a:solidFill>
                  <a:srgbClr val="FFFFFF"/>
                </a:solidFill>
                <a:latin typeface="Calibri"/>
                <a:cs typeface="Calibri"/>
              </a:rPr>
              <a:t>ilk </a:t>
            </a:r>
            <a:r>
              <a:rPr sz="2400" spc="-5" dirty="0">
                <a:solidFill>
                  <a:srgbClr val="FFFFFF"/>
                </a:solidFill>
                <a:latin typeface="Calibri"/>
                <a:cs typeface="Calibri"/>
              </a:rPr>
              <a:t>icadı: </a:t>
            </a:r>
            <a:r>
              <a:rPr sz="2400" spc="-10" dirty="0">
                <a:solidFill>
                  <a:srgbClr val="FFFFFF"/>
                </a:solidFill>
                <a:latin typeface="Calibri"/>
                <a:cs typeface="Calibri"/>
              </a:rPr>
              <a:t>otomatik </a:t>
            </a:r>
            <a:r>
              <a:rPr sz="2400" spc="-15" dirty="0">
                <a:solidFill>
                  <a:srgbClr val="FFFFFF"/>
                </a:solidFill>
                <a:latin typeface="Calibri"/>
                <a:cs typeface="Calibri"/>
              </a:rPr>
              <a:t>olarak </a:t>
            </a:r>
            <a:r>
              <a:rPr sz="2400" spc="-530" dirty="0">
                <a:solidFill>
                  <a:srgbClr val="FFFFFF"/>
                </a:solidFill>
                <a:latin typeface="Calibri"/>
                <a:cs typeface="Calibri"/>
              </a:rPr>
              <a:t> </a:t>
            </a:r>
            <a:r>
              <a:rPr sz="2400" spc="-15" dirty="0">
                <a:solidFill>
                  <a:srgbClr val="FFFFFF"/>
                </a:solidFill>
                <a:latin typeface="Calibri"/>
                <a:cs typeface="Calibri"/>
              </a:rPr>
              <a:t>sayma </a:t>
            </a:r>
            <a:r>
              <a:rPr sz="2400" spc="-5" dirty="0">
                <a:solidFill>
                  <a:srgbClr val="FFFFFF"/>
                </a:solidFill>
                <a:latin typeface="Calibri"/>
                <a:cs typeface="Calibri"/>
              </a:rPr>
              <a:t>makinesi</a:t>
            </a:r>
            <a:endParaRPr sz="2400">
              <a:latin typeface="Calibri"/>
              <a:cs typeface="Calibri"/>
            </a:endParaRPr>
          </a:p>
          <a:p>
            <a:pPr>
              <a:lnSpc>
                <a:spcPct val="100000"/>
              </a:lnSpc>
              <a:buClr>
                <a:srgbClr val="FFFFFF"/>
              </a:buClr>
              <a:buFont typeface="Arial MT"/>
              <a:buChar char="•"/>
            </a:pPr>
            <a:endParaRPr sz="2400">
              <a:latin typeface="Calibri"/>
              <a:cs typeface="Calibri"/>
            </a:endParaRPr>
          </a:p>
          <a:p>
            <a:pPr marL="241300" marR="415925" indent="-228600">
              <a:lnSpc>
                <a:spcPct val="90100"/>
              </a:lnSpc>
              <a:spcBef>
                <a:spcPts val="1630"/>
              </a:spcBef>
              <a:buFont typeface="Arial MT"/>
              <a:buChar char="•"/>
              <a:tabLst>
                <a:tab pos="241300" algn="l"/>
              </a:tabLst>
            </a:pPr>
            <a:r>
              <a:rPr sz="2400" spc="-15" dirty="0">
                <a:solidFill>
                  <a:srgbClr val="FFFFFF"/>
                </a:solidFill>
                <a:latin typeface="Calibri"/>
                <a:cs typeface="Calibri"/>
              </a:rPr>
              <a:t>Edison’un </a:t>
            </a:r>
            <a:r>
              <a:rPr sz="2400" dirty="0">
                <a:solidFill>
                  <a:srgbClr val="FFFFFF"/>
                </a:solidFill>
                <a:latin typeface="Calibri"/>
                <a:cs typeface="Calibri"/>
              </a:rPr>
              <a:t>günlüğünden: </a:t>
            </a:r>
            <a:r>
              <a:rPr sz="2400" spc="-15" dirty="0">
                <a:solidFill>
                  <a:srgbClr val="FFFFFF"/>
                </a:solidFill>
                <a:latin typeface="Calibri"/>
                <a:cs typeface="Calibri"/>
              </a:rPr>
              <a:t>“sağlam </a:t>
            </a:r>
            <a:r>
              <a:rPr sz="2400" spc="-5" dirty="0">
                <a:solidFill>
                  <a:srgbClr val="FFFFFF"/>
                </a:solidFill>
                <a:latin typeface="Calibri"/>
                <a:cs typeface="Calibri"/>
              </a:rPr>
              <a:t>bir </a:t>
            </a:r>
            <a:r>
              <a:rPr sz="2400" spc="-10" dirty="0">
                <a:solidFill>
                  <a:srgbClr val="FFFFFF"/>
                </a:solidFill>
                <a:latin typeface="Calibri"/>
                <a:cs typeface="Calibri"/>
              </a:rPr>
              <a:t>pazar </a:t>
            </a:r>
            <a:r>
              <a:rPr sz="2400" spc="-530" dirty="0">
                <a:solidFill>
                  <a:srgbClr val="FFFFFF"/>
                </a:solidFill>
                <a:latin typeface="Calibri"/>
                <a:cs typeface="Calibri"/>
              </a:rPr>
              <a:t> </a:t>
            </a:r>
            <a:r>
              <a:rPr sz="2400" spc="-5" dirty="0">
                <a:solidFill>
                  <a:srgbClr val="FFFFFF"/>
                </a:solidFill>
                <a:latin typeface="Calibri"/>
                <a:cs typeface="Calibri"/>
              </a:rPr>
              <a:t>beklentisi olmadan bir buluş </a:t>
            </a:r>
            <a:r>
              <a:rPr sz="2400" dirty="0">
                <a:solidFill>
                  <a:srgbClr val="FFFFFF"/>
                </a:solidFill>
                <a:latin typeface="Calibri"/>
                <a:cs typeface="Calibri"/>
              </a:rPr>
              <a:t>için </a:t>
            </a:r>
            <a:r>
              <a:rPr sz="2400" spc="-10" dirty="0">
                <a:solidFill>
                  <a:srgbClr val="FFFFFF"/>
                </a:solidFill>
                <a:latin typeface="Calibri"/>
                <a:cs typeface="Calibri"/>
              </a:rPr>
              <a:t>zaman </a:t>
            </a:r>
            <a:r>
              <a:rPr sz="2400" spc="-5" dirty="0">
                <a:solidFill>
                  <a:srgbClr val="FFFFFF"/>
                </a:solidFill>
                <a:latin typeface="Calibri"/>
                <a:cs typeface="Calibri"/>
              </a:rPr>
              <a:t> </a:t>
            </a:r>
            <a:r>
              <a:rPr sz="2400" spc="-15" dirty="0">
                <a:solidFill>
                  <a:srgbClr val="FFFFFF"/>
                </a:solidFill>
                <a:latin typeface="Calibri"/>
                <a:cs typeface="Calibri"/>
              </a:rPr>
              <a:t>harcamayacağım”</a:t>
            </a:r>
            <a:r>
              <a:rPr sz="2400" spc="-40" dirty="0">
                <a:solidFill>
                  <a:srgbClr val="FFFFFF"/>
                </a:solidFill>
                <a:latin typeface="Calibri"/>
                <a:cs typeface="Calibri"/>
              </a:rPr>
              <a:t> </a:t>
            </a:r>
            <a:r>
              <a:rPr sz="2000" spc="-5" dirty="0">
                <a:solidFill>
                  <a:srgbClr val="FFFFFF"/>
                </a:solidFill>
                <a:latin typeface="Calibri"/>
                <a:cs typeface="Calibri"/>
              </a:rPr>
              <a:t>(Kline</a:t>
            </a:r>
            <a:r>
              <a:rPr sz="2000" spc="5" dirty="0">
                <a:solidFill>
                  <a:srgbClr val="FFFFFF"/>
                </a:solidFill>
                <a:latin typeface="Calibri"/>
                <a:cs typeface="Calibri"/>
              </a:rPr>
              <a:t> </a:t>
            </a:r>
            <a:r>
              <a:rPr sz="2000" spc="-15" dirty="0">
                <a:solidFill>
                  <a:srgbClr val="FFFFFF"/>
                </a:solidFill>
                <a:latin typeface="Calibri"/>
                <a:cs typeface="Calibri"/>
              </a:rPr>
              <a:t>ve</a:t>
            </a:r>
            <a:r>
              <a:rPr sz="2000" dirty="0">
                <a:solidFill>
                  <a:srgbClr val="FFFFFF"/>
                </a:solidFill>
                <a:latin typeface="Calibri"/>
                <a:cs typeface="Calibri"/>
              </a:rPr>
              <a:t> </a:t>
            </a:r>
            <a:r>
              <a:rPr sz="2000" spc="-10" dirty="0">
                <a:solidFill>
                  <a:srgbClr val="FFFFFF"/>
                </a:solidFill>
                <a:latin typeface="Calibri"/>
                <a:cs typeface="Calibri"/>
              </a:rPr>
              <a:t>Rosenberg)</a:t>
            </a:r>
            <a:endParaRPr sz="2000">
              <a:latin typeface="Calibri"/>
              <a:cs typeface="Calibri"/>
            </a:endParaRPr>
          </a:p>
        </p:txBody>
      </p:sp>
      <p:sp>
        <p:nvSpPr>
          <p:cNvPr id="8" name="object 8"/>
          <p:cNvSpPr txBox="1"/>
          <p:nvPr/>
        </p:nvSpPr>
        <p:spPr>
          <a:xfrm>
            <a:off x="1109421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19</a:t>
            </a:r>
            <a:endParaRPr sz="12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9792"/>
            <a:ext cx="10116185" cy="665480"/>
          </a:xfrm>
          <a:prstGeom prst="rect">
            <a:avLst/>
          </a:prstGeom>
        </p:spPr>
        <p:txBody>
          <a:bodyPr vert="horz" wrap="square" lIns="0" tIns="12700" rIns="0" bIns="0" rtlCol="0">
            <a:spAutoFit/>
          </a:bodyPr>
          <a:lstStyle/>
          <a:p>
            <a:pPr marL="12700">
              <a:lnSpc>
                <a:spcPct val="100000"/>
              </a:lnSpc>
              <a:spcBef>
                <a:spcPts val="100"/>
              </a:spcBef>
            </a:pPr>
            <a:r>
              <a:rPr sz="4200" spc="-55" dirty="0">
                <a:latin typeface="Calibri Light"/>
                <a:cs typeface="Calibri Light"/>
              </a:rPr>
              <a:t>inovasyon</a:t>
            </a:r>
            <a:r>
              <a:rPr sz="4200" spc="-85" dirty="0">
                <a:latin typeface="Calibri Light"/>
                <a:cs typeface="Calibri Light"/>
              </a:rPr>
              <a:t> </a:t>
            </a:r>
            <a:r>
              <a:rPr sz="4200" spc="-15" dirty="0">
                <a:latin typeface="Calibri Light"/>
                <a:cs typeface="Calibri Light"/>
              </a:rPr>
              <a:t>için</a:t>
            </a:r>
            <a:r>
              <a:rPr sz="4200" spc="-90" dirty="0">
                <a:latin typeface="Calibri Light"/>
                <a:cs typeface="Calibri Light"/>
              </a:rPr>
              <a:t> </a:t>
            </a:r>
            <a:r>
              <a:rPr sz="4200" spc="-30" dirty="0">
                <a:latin typeface="Calibri Light"/>
                <a:cs typeface="Calibri Light"/>
              </a:rPr>
              <a:t>sadece</a:t>
            </a:r>
            <a:r>
              <a:rPr sz="4200" spc="-90" dirty="0">
                <a:latin typeface="Calibri Light"/>
                <a:cs typeface="Calibri Light"/>
              </a:rPr>
              <a:t> </a:t>
            </a:r>
            <a:r>
              <a:rPr sz="4200" spc="-50" dirty="0">
                <a:latin typeface="Calibri Light"/>
                <a:cs typeface="Calibri Light"/>
              </a:rPr>
              <a:t>yaratıcı</a:t>
            </a:r>
            <a:r>
              <a:rPr sz="4200" spc="-70" dirty="0">
                <a:latin typeface="Calibri Light"/>
                <a:cs typeface="Calibri Light"/>
              </a:rPr>
              <a:t> </a:t>
            </a:r>
            <a:r>
              <a:rPr sz="4200" spc="-20" dirty="0">
                <a:latin typeface="Calibri Light"/>
                <a:cs typeface="Calibri Light"/>
              </a:rPr>
              <a:t>fikirler</a:t>
            </a:r>
            <a:r>
              <a:rPr sz="4200" spc="-80" dirty="0">
                <a:latin typeface="Calibri Light"/>
                <a:cs typeface="Calibri Light"/>
              </a:rPr>
              <a:t> </a:t>
            </a:r>
            <a:r>
              <a:rPr sz="4200" spc="-25" dirty="0">
                <a:latin typeface="Calibri Light"/>
                <a:cs typeface="Calibri Light"/>
              </a:rPr>
              <a:t>mi</a:t>
            </a:r>
            <a:r>
              <a:rPr sz="4200" spc="-40" dirty="0">
                <a:latin typeface="Calibri Light"/>
                <a:cs typeface="Calibri Light"/>
              </a:rPr>
              <a:t> </a:t>
            </a:r>
            <a:r>
              <a:rPr sz="4200" spc="-35" dirty="0">
                <a:latin typeface="Calibri Light"/>
                <a:cs typeface="Calibri Light"/>
              </a:rPr>
              <a:t>gerekir?</a:t>
            </a:r>
            <a:endParaRPr sz="4200">
              <a:latin typeface="Calibri Light"/>
              <a:cs typeface="Calibri Light"/>
            </a:endParaRPr>
          </a:p>
        </p:txBody>
      </p:sp>
      <p:sp>
        <p:nvSpPr>
          <p:cNvPr id="3" name="object 3"/>
          <p:cNvSpPr txBox="1"/>
          <p:nvPr/>
        </p:nvSpPr>
        <p:spPr>
          <a:xfrm>
            <a:off x="916939" y="1692997"/>
            <a:ext cx="6176645" cy="2947670"/>
          </a:xfrm>
          <a:prstGeom prst="rect">
            <a:avLst/>
          </a:prstGeom>
        </p:spPr>
        <p:txBody>
          <a:bodyPr vert="horz" wrap="square" lIns="0" tIns="175260" rIns="0" bIns="0" rtlCol="0">
            <a:spAutoFit/>
          </a:bodyPr>
          <a:lstStyle/>
          <a:p>
            <a:pPr marL="241300" indent="-228600">
              <a:lnSpc>
                <a:spcPct val="100000"/>
              </a:lnSpc>
              <a:spcBef>
                <a:spcPts val="1380"/>
              </a:spcBef>
              <a:buFont typeface="Arial MT"/>
              <a:buChar char="•"/>
              <a:tabLst>
                <a:tab pos="241300" algn="l"/>
                <a:tab pos="1184275" algn="l"/>
              </a:tabLst>
            </a:pPr>
            <a:r>
              <a:rPr sz="2400" spc="-5" dirty="0">
                <a:latin typeface="Calibri"/>
                <a:cs typeface="Calibri"/>
              </a:rPr>
              <a:t>fikirler	</a:t>
            </a:r>
            <a:r>
              <a:rPr sz="2400" dirty="0">
                <a:latin typeface="Calibri"/>
                <a:cs typeface="Calibri"/>
              </a:rPr>
              <a:t>=</a:t>
            </a:r>
            <a:r>
              <a:rPr sz="2400" spc="-20" dirty="0">
                <a:latin typeface="Calibri"/>
                <a:cs typeface="Calibri"/>
              </a:rPr>
              <a:t> </a:t>
            </a:r>
            <a:r>
              <a:rPr sz="2400" spc="-15" dirty="0">
                <a:latin typeface="Calibri"/>
                <a:cs typeface="Calibri"/>
              </a:rPr>
              <a:t>inovasyonun </a:t>
            </a:r>
            <a:r>
              <a:rPr sz="2400" spc="-10" dirty="0">
                <a:latin typeface="Calibri"/>
                <a:cs typeface="Calibri"/>
              </a:rPr>
              <a:t>tohumları</a:t>
            </a:r>
            <a:endParaRPr sz="2400">
              <a:latin typeface="Calibri"/>
              <a:cs typeface="Calibri"/>
            </a:endParaRPr>
          </a:p>
          <a:p>
            <a:pPr marL="241300" indent="-228600">
              <a:lnSpc>
                <a:spcPct val="100000"/>
              </a:lnSpc>
              <a:spcBef>
                <a:spcPts val="1290"/>
              </a:spcBef>
              <a:buFont typeface="Arial MT"/>
              <a:buChar char="•"/>
              <a:tabLst>
                <a:tab pos="241300" algn="l"/>
              </a:tabLst>
            </a:pPr>
            <a:r>
              <a:rPr sz="2400" spc="-15" dirty="0">
                <a:latin typeface="Calibri"/>
                <a:cs typeface="Calibri"/>
              </a:rPr>
              <a:t>inovasyon</a:t>
            </a:r>
            <a:r>
              <a:rPr sz="2400" spc="-10" dirty="0">
                <a:latin typeface="Calibri"/>
                <a:cs typeface="Calibri"/>
              </a:rPr>
              <a:t> </a:t>
            </a:r>
            <a:r>
              <a:rPr sz="2400" spc="-20" dirty="0">
                <a:latin typeface="Calibri"/>
                <a:cs typeface="Calibri"/>
              </a:rPr>
              <a:t>organizasyonun</a:t>
            </a:r>
            <a:r>
              <a:rPr sz="2400" spc="-10" dirty="0">
                <a:latin typeface="Calibri"/>
                <a:cs typeface="Calibri"/>
              </a:rPr>
              <a:t> stratejisinin</a:t>
            </a:r>
            <a:r>
              <a:rPr sz="2400" spc="-15" dirty="0">
                <a:latin typeface="Calibri"/>
                <a:cs typeface="Calibri"/>
              </a:rPr>
              <a:t> </a:t>
            </a:r>
            <a:r>
              <a:rPr sz="2400" spc="-5" dirty="0">
                <a:latin typeface="Calibri"/>
                <a:cs typeface="Calibri"/>
              </a:rPr>
              <a:t>temel</a:t>
            </a:r>
            <a:endParaRPr sz="2400">
              <a:latin typeface="Calibri"/>
              <a:cs typeface="Calibri"/>
            </a:endParaRPr>
          </a:p>
          <a:p>
            <a:pPr marL="241300">
              <a:lnSpc>
                <a:spcPct val="100000"/>
              </a:lnSpc>
              <a:spcBef>
                <a:spcPts val="285"/>
              </a:spcBef>
            </a:pPr>
            <a:r>
              <a:rPr sz="2400" spc="-10" dirty="0">
                <a:latin typeface="Calibri"/>
                <a:cs typeface="Calibri"/>
              </a:rPr>
              <a:t>parçası</a:t>
            </a:r>
            <a:r>
              <a:rPr sz="2400" spc="-50" dirty="0">
                <a:latin typeface="Calibri"/>
                <a:cs typeface="Calibri"/>
              </a:rPr>
              <a:t> </a:t>
            </a:r>
            <a:r>
              <a:rPr sz="2400" spc="-5" dirty="0">
                <a:latin typeface="Calibri"/>
                <a:cs typeface="Calibri"/>
              </a:rPr>
              <a:t>olmalı</a:t>
            </a:r>
            <a:endParaRPr sz="2400">
              <a:latin typeface="Calibri"/>
              <a:cs typeface="Calibri"/>
            </a:endParaRPr>
          </a:p>
          <a:p>
            <a:pPr marL="241300" indent="-228600">
              <a:lnSpc>
                <a:spcPct val="100000"/>
              </a:lnSpc>
              <a:spcBef>
                <a:spcPts val="1300"/>
              </a:spcBef>
              <a:buFont typeface="Arial MT"/>
              <a:buChar char="•"/>
              <a:tabLst>
                <a:tab pos="241300" algn="l"/>
              </a:tabLst>
            </a:pPr>
            <a:r>
              <a:rPr sz="2400" spc="-15" dirty="0">
                <a:latin typeface="Calibri"/>
                <a:cs typeface="Calibri"/>
              </a:rPr>
              <a:t>inovasyon</a:t>
            </a:r>
            <a:r>
              <a:rPr sz="2400" spc="-20" dirty="0">
                <a:latin typeface="Calibri"/>
                <a:cs typeface="Calibri"/>
              </a:rPr>
              <a:t> </a:t>
            </a:r>
            <a:r>
              <a:rPr sz="2400" spc="-10" dirty="0">
                <a:latin typeface="Calibri"/>
                <a:cs typeface="Calibri"/>
              </a:rPr>
              <a:t>süreci</a:t>
            </a:r>
            <a:r>
              <a:rPr sz="2400" spc="-30" dirty="0">
                <a:latin typeface="Calibri"/>
                <a:cs typeface="Calibri"/>
              </a:rPr>
              <a:t> </a:t>
            </a:r>
            <a:r>
              <a:rPr sz="2400" spc="-15" dirty="0">
                <a:latin typeface="Calibri"/>
                <a:cs typeface="Calibri"/>
              </a:rPr>
              <a:t>stratejik</a:t>
            </a:r>
            <a:r>
              <a:rPr sz="2400" spc="-40" dirty="0">
                <a:latin typeface="Calibri"/>
                <a:cs typeface="Calibri"/>
              </a:rPr>
              <a:t> </a:t>
            </a:r>
            <a:r>
              <a:rPr sz="2400" spc="-5" dirty="0">
                <a:latin typeface="Calibri"/>
                <a:cs typeface="Calibri"/>
              </a:rPr>
              <a:t>düşünmekle</a:t>
            </a:r>
            <a:r>
              <a:rPr sz="2400" spc="5" dirty="0">
                <a:latin typeface="Calibri"/>
                <a:cs typeface="Calibri"/>
              </a:rPr>
              <a:t> </a:t>
            </a:r>
            <a:r>
              <a:rPr sz="2400" spc="-5" dirty="0">
                <a:latin typeface="Calibri"/>
                <a:cs typeface="Calibri"/>
              </a:rPr>
              <a:t>başlamalı</a:t>
            </a:r>
            <a:endParaRPr sz="2400">
              <a:latin typeface="Calibri"/>
              <a:cs typeface="Calibri"/>
            </a:endParaRPr>
          </a:p>
          <a:p>
            <a:pPr marL="241300" marR="25400" indent="-228600">
              <a:lnSpc>
                <a:spcPct val="110000"/>
              </a:lnSpc>
              <a:spcBef>
                <a:spcPts val="994"/>
              </a:spcBef>
              <a:buFont typeface="Arial MT"/>
              <a:buChar char="•"/>
              <a:tabLst>
                <a:tab pos="241300" algn="l"/>
              </a:tabLst>
            </a:pPr>
            <a:r>
              <a:rPr sz="2400" spc="-10" dirty="0">
                <a:latin typeface="Calibri"/>
                <a:cs typeface="Calibri"/>
              </a:rPr>
              <a:t>sürdürülebilir </a:t>
            </a:r>
            <a:r>
              <a:rPr sz="2400" spc="-15" dirty="0">
                <a:latin typeface="Calibri"/>
                <a:cs typeface="Calibri"/>
              </a:rPr>
              <a:t>inovasyon </a:t>
            </a:r>
            <a:r>
              <a:rPr sz="2400" spc="-5" dirty="0">
                <a:latin typeface="Calibri"/>
                <a:cs typeface="Calibri"/>
              </a:rPr>
              <a:t>sonuçları </a:t>
            </a:r>
            <a:r>
              <a:rPr sz="2400" dirty="0">
                <a:latin typeface="Calibri"/>
                <a:cs typeface="Calibri"/>
              </a:rPr>
              <a:t>için </a:t>
            </a:r>
            <a:r>
              <a:rPr sz="2400" spc="-10" dirty="0">
                <a:latin typeface="Calibri"/>
                <a:cs typeface="Calibri"/>
              </a:rPr>
              <a:t>yaratıcılık </a:t>
            </a:r>
            <a:r>
              <a:rPr sz="2400" spc="-530" dirty="0">
                <a:latin typeface="Calibri"/>
                <a:cs typeface="Calibri"/>
              </a:rPr>
              <a:t> </a:t>
            </a:r>
            <a:r>
              <a:rPr sz="2400" spc="-5" dirty="0">
                <a:latin typeface="Calibri"/>
                <a:cs typeface="Calibri"/>
              </a:rPr>
              <a:t>desteklenmeli</a:t>
            </a:r>
            <a:r>
              <a:rPr sz="2400" spc="-20" dirty="0">
                <a:latin typeface="Calibri"/>
                <a:cs typeface="Calibri"/>
              </a:rPr>
              <a:t> </a:t>
            </a:r>
            <a:r>
              <a:rPr sz="2400" spc="-15" dirty="0">
                <a:latin typeface="Calibri"/>
                <a:cs typeface="Calibri"/>
              </a:rPr>
              <a:t>ve</a:t>
            </a:r>
            <a:r>
              <a:rPr sz="2400" spc="5" dirty="0">
                <a:latin typeface="Calibri"/>
                <a:cs typeface="Calibri"/>
              </a:rPr>
              <a:t> </a:t>
            </a:r>
            <a:r>
              <a:rPr sz="2400" spc="-10" dirty="0">
                <a:latin typeface="Calibri"/>
                <a:cs typeface="Calibri"/>
              </a:rPr>
              <a:t>taktik</a:t>
            </a:r>
            <a:r>
              <a:rPr sz="2400" spc="-40" dirty="0">
                <a:latin typeface="Calibri"/>
                <a:cs typeface="Calibri"/>
              </a:rPr>
              <a:t> </a:t>
            </a:r>
            <a:r>
              <a:rPr sz="2400" spc="-5" dirty="0">
                <a:latin typeface="Calibri"/>
                <a:cs typeface="Calibri"/>
              </a:rPr>
              <a:t>planlar oluşturulmalı</a:t>
            </a:r>
            <a:endParaRPr sz="2400">
              <a:latin typeface="Calibri"/>
              <a:cs typeface="Calibri"/>
            </a:endParaRPr>
          </a:p>
        </p:txBody>
      </p:sp>
      <p:pic>
        <p:nvPicPr>
          <p:cNvPr id="4" name="object 4"/>
          <p:cNvPicPr/>
          <p:nvPr/>
        </p:nvPicPr>
        <p:blipFill>
          <a:blip r:embed="rId2" cstate="print"/>
          <a:stretch>
            <a:fillRect/>
          </a:stretch>
        </p:blipFill>
        <p:spPr>
          <a:xfrm>
            <a:off x="8866378" y="2090940"/>
            <a:ext cx="2252599" cy="1150988"/>
          </a:xfrm>
          <a:prstGeom prst="rect">
            <a:avLst/>
          </a:prstGeom>
        </p:spPr>
      </p:pic>
      <p:grpSp>
        <p:nvGrpSpPr>
          <p:cNvPr id="5" name="object 5"/>
          <p:cNvGrpSpPr/>
          <p:nvPr/>
        </p:nvGrpSpPr>
        <p:grpSpPr>
          <a:xfrm>
            <a:off x="7571613" y="3805719"/>
            <a:ext cx="4000500" cy="2925445"/>
            <a:chOff x="7571613" y="3805719"/>
            <a:chExt cx="4000500" cy="2925445"/>
          </a:xfrm>
        </p:grpSpPr>
        <p:pic>
          <p:nvPicPr>
            <p:cNvPr id="6" name="object 6"/>
            <p:cNvPicPr/>
            <p:nvPr/>
          </p:nvPicPr>
          <p:blipFill>
            <a:blip r:embed="rId3" cstate="print"/>
            <a:stretch>
              <a:fillRect/>
            </a:stretch>
          </p:blipFill>
          <p:spPr>
            <a:xfrm>
              <a:off x="7891004" y="3805719"/>
              <a:ext cx="3681098" cy="2644672"/>
            </a:xfrm>
            <a:prstGeom prst="rect">
              <a:avLst/>
            </a:prstGeom>
          </p:spPr>
        </p:pic>
        <p:sp>
          <p:nvSpPr>
            <p:cNvPr id="7" name="object 7"/>
            <p:cNvSpPr/>
            <p:nvPr/>
          </p:nvSpPr>
          <p:spPr>
            <a:xfrm>
              <a:off x="7574788" y="5525630"/>
              <a:ext cx="2583180" cy="1202055"/>
            </a:xfrm>
            <a:custGeom>
              <a:avLst/>
              <a:gdLst/>
              <a:ahLst/>
              <a:cxnLst/>
              <a:rect l="l" t="t" r="r" b="b"/>
              <a:pathLst>
                <a:path w="2583179" h="1202054">
                  <a:moveTo>
                    <a:pt x="2583179" y="0"/>
                  </a:moveTo>
                  <a:lnTo>
                    <a:pt x="0" y="0"/>
                  </a:lnTo>
                  <a:lnTo>
                    <a:pt x="0" y="1201737"/>
                  </a:lnTo>
                  <a:lnTo>
                    <a:pt x="2583179" y="1201737"/>
                  </a:lnTo>
                  <a:lnTo>
                    <a:pt x="2583179" y="0"/>
                  </a:lnTo>
                  <a:close/>
                </a:path>
              </a:pathLst>
            </a:custGeom>
            <a:solidFill>
              <a:srgbClr val="FFFFFF"/>
            </a:solidFill>
          </p:spPr>
          <p:txBody>
            <a:bodyPr wrap="square" lIns="0" tIns="0" rIns="0" bIns="0" rtlCol="0"/>
            <a:lstStyle/>
            <a:p>
              <a:endParaRPr/>
            </a:p>
          </p:txBody>
        </p:sp>
        <p:sp>
          <p:nvSpPr>
            <p:cNvPr id="8" name="object 8"/>
            <p:cNvSpPr/>
            <p:nvPr/>
          </p:nvSpPr>
          <p:spPr>
            <a:xfrm>
              <a:off x="7574788" y="5525630"/>
              <a:ext cx="2583180" cy="1202055"/>
            </a:xfrm>
            <a:custGeom>
              <a:avLst/>
              <a:gdLst/>
              <a:ahLst/>
              <a:cxnLst/>
              <a:rect l="l" t="t" r="r" b="b"/>
              <a:pathLst>
                <a:path w="2583179" h="1202054">
                  <a:moveTo>
                    <a:pt x="0" y="1201737"/>
                  </a:moveTo>
                  <a:lnTo>
                    <a:pt x="2583179" y="1201737"/>
                  </a:lnTo>
                  <a:lnTo>
                    <a:pt x="2583179" y="0"/>
                  </a:lnTo>
                  <a:lnTo>
                    <a:pt x="0" y="0"/>
                  </a:lnTo>
                  <a:lnTo>
                    <a:pt x="0" y="1201737"/>
                  </a:lnTo>
                  <a:close/>
                </a:path>
              </a:pathLst>
            </a:custGeom>
            <a:ln w="6350">
              <a:solidFill>
                <a:srgbClr val="FFFFFF"/>
              </a:solidFill>
            </a:ln>
          </p:spPr>
          <p:txBody>
            <a:bodyPr wrap="square" lIns="0" tIns="0" rIns="0" bIns="0" rtlCol="0"/>
            <a:lstStyle/>
            <a:p>
              <a:endParaRPr/>
            </a:p>
          </p:txBody>
        </p:sp>
      </p:grpSp>
      <p:sp>
        <p:nvSpPr>
          <p:cNvPr id="9" name="object 9"/>
          <p:cNvSpPr txBox="1"/>
          <p:nvPr/>
        </p:nvSpPr>
        <p:spPr>
          <a:xfrm>
            <a:off x="7654543" y="5665723"/>
            <a:ext cx="2193925" cy="894080"/>
          </a:xfrm>
          <a:prstGeom prst="rect">
            <a:avLst/>
          </a:prstGeom>
        </p:spPr>
        <p:txBody>
          <a:bodyPr vert="horz" wrap="square" lIns="0" tIns="12065" rIns="0" bIns="0" rtlCol="0">
            <a:spAutoFit/>
          </a:bodyPr>
          <a:lstStyle/>
          <a:p>
            <a:pPr marL="12700" marR="5080">
              <a:lnSpc>
                <a:spcPct val="100000"/>
              </a:lnSpc>
              <a:spcBef>
                <a:spcPts val="95"/>
              </a:spcBef>
            </a:pPr>
            <a:r>
              <a:rPr sz="1900" spc="-15" dirty="0">
                <a:latin typeface="Calibri"/>
                <a:cs typeface="Calibri"/>
              </a:rPr>
              <a:t>“inovasyon </a:t>
            </a:r>
            <a:r>
              <a:rPr sz="1900" spc="-5" dirty="0">
                <a:latin typeface="Calibri"/>
                <a:cs typeface="Calibri"/>
              </a:rPr>
              <a:t>mu? </a:t>
            </a:r>
            <a:r>
              <a:rPr sz="1900" spc="-40" dirty="0">
                <a:latin typeface="Calibri"/>
                <a:cs typeface="Calibri"/>
              </a:rPr>
              <a:t>Hayır, </a:t>
            </a:r>
            <a:r>
              <a:rPr sz="1900" spc="-415" dirty="0">
                <a:latin typeface="Calibri"/>
                <a:cs typeface="Calibri"/>
              </a:rPr>
              <a:t> </a:t>
            </a:r>
            <a:r>
              <a:rPr sz="1900" spc="-10" dirty="0">
                <a:latin typeface="Calibri"/>
                <a:cs typeface="Calibri"/>
              </a:rPr>
              <a:t>onu </a:t>
            </a:r>
            <a:r>
              <a:rPr sz="1900" spc="-5" dirty="0">
                <a:latin typeface="Calibri"/>
                <a:cs typeface="Calibri"/>
              </a:rPr>
              <a:t>bi</a:t>
            </a:r>
            <a:r>
              <a:rPr sz="1900" spc="5" dirty="0">
                <a:latin typeface="Calibri"/>
                <a:cs typeface="Calibri"/>
              </a:rPr>
              <a:t> </a:t>
            </a:r>
            <a:r>
              <a:rPr sz="1900" spc="-25" dirty="0">
                <a:latin typeface="Calibri"/>
                <a:cs typeface="Calibri"/>
              </a:rPr>
              <a:t>kere</a:t>
            </a:r>
            <a:r>
              <a:rPr sz="1900" spc="-10" dirty="0">
                <a:latin typeface="Calibri"/>
                <a:cs typeface="Calibri"/>
              </a:rPr>
              <a:t> denedik </a:t>
            </a:r>
            <a:r>
              <a:rPr sz="1900" spc="-5" dirty="0">
                <a:latin typeface="Calibri"/>
                <a:cs typeface="Calibri"/>
              </a:rPr>
              <a:t> </a:t>
            </a:r>
            <a:r>
              <a:rPr sz="1900" spc="-20" dirty="0">
                <a:latin typeface="Calibri"/>
                <a:cs typeface="Calibri"/>
              </a:rPr>
              <a:t>olmadı..”</a:t>
            </a:r>
            <a:endParaRPr sz="1900">
              <a:latin typeface="Calibri"/>
              <a:cs typeface="Calibri"/>
            </a:endParaRPr>
          </a:p>
        </p:txBody>
      </p:sp>
      <p:sp>
        <p:nvSpPr>
          <p:cNvPr id="10" name="object 10"/>
          <p:cNvSpPr txBox="1"/>
          <p:nvPr/>
        </p:nvSpPr>
        <p:spPr>
          <a:xfrm>
            <a:off x="1109421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20</a:t>
            </a:r>
            <a:endParaRPr sz="12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2835" y="2586989"/>
            <a:ext cx="3491865" cy="953135"/>
          </a:xfrm>
          <a:prstGeom prst="rect">
            <a:avLst/>
          </a:prstGeom>
        </p:spPr>
        <p:txBody>
          <a:bodyPr vert="horz" wrap="square" lIns="0" tIns="67945" rIns="0" bIns="0" rtlCol="0">
            <a:spAutoFit/>
          </a:bodyPr>
          <a:lstStyle/>
          <a:p>
            <a:pPr marL="862965" marR="5080" indent="-850900">
              <a:lnSpc>
                <a:spcPts val="3460"/>
              </a:lnSpc>
              <a:spcBef>
                <a:spcPts val="535"/>
              </a:spcBef>
            </a:pPr>
            <a:r>
              <a:rPr spc="-5" dirty="0"/>
              <a:t>yumurta</a:t>
            </a:r>
            <a:r>
              <a:rPr spc="-35" dirty="0"/>
              <a:t> </a:t>
            </a:r>
            <a:r>
              <a:rPr dirty="0"/>
              <a:t>kırmak</a:t>
            </a:r>
            <a:r>
              <a:rPr spc="-35" dirty="0"/>
              <a:t> </a:t>
            </a:r>
            <a:r>
              <a:rPr spc="-5" dirty="0"/>
              <a:t>artık </a:t>
            </a:r>
            <a:r>
              <a:rPr spc="-705" dirty="0"/>
              <a:t> </a:t>
            </a:r>
            <a:r>
              <a:rPr spc="-5" dirty="0"/>
              <a:t>daha</a:t>
            </a:r>
            <a:r>
              <a:rPr spc="5" dirty="0"/>
              <a:t> </a:t>
            </a:r>
            <a:r>
              <a:rPr spc="-35" dirty="0"/>
              <a:t>kolay</a:t>
            </a:r>
          </a:p>
        </p:txBody>
      </p:sp>
      <p:pic>
        <p:nvPicPr>
          <p:cNvPr id="3" name="object 3"/>
          <p:cNvPicPr/>
          <p:nvPr/>
        </p:nvPicPr>
        <p:blipFill>
          <a:blip r:embed="rId2" cstate="print"/>
          <a:stretch>
            <a:fillRect/>
          </a:stretch>
        </p:blipFill>
        <p:spPr>
          <a:xfrm>
            <a:off x="5472938" y="880872"/>
            <a:ext cx="6719061" cy="4556506"/>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17626" y="2903982"/>
            <a:ext cx="2384425" cy="1391920"/>
          </a:xfrm>
          <a:prstGeom prst="rect">
            <a:avLst/>
          </a:prstGeom>
        </p:spPr>
        <p:txBody>
          <a:bodyPr vert="horz" wrap="square" lIns="0" tIns="67945" rIns="0" bIns="0" rtlCol="0">
            <a:spAutoFit/>
          </a:bodyPr>
          <a:lstStyle/>
          <a:p>
            <a:pPr marL="12700" marR="5080">
              <a:lnSpc>
                <a:spcPts val="3460"/>
              </a:lnSpc>
              <a:spcBef>
                <a:spcPts val="535"/>
              </a:spcBef>
            </a:pPr>
            <a:r>
              <a:rPr sz="3200" spc="-10" dirty="0">
                <a:latin typeface="Calibri"/>
                <a:cs typeface="Calibri"/>
              </a:rPr>
              <a:t>Soğan</a:t>
            </a:r>
            <a:r>
              <a:rPr sz="3200" spc="-95" dirty="0">
                <a:latin typeface="Calibri"/>
                <a:cs typeface="Calibri"/>
              </a:rPr>
              <a:t> </a:t>
            </a:r>
            <a:r>
              <a:rPr sz="3200" spc="-10" dirty="0">
                <a:latin typeface="Calibri"/>
                <a:cs typeface="Calibri"/>
              </a:rPr>
              <a:t>gözlüğü </a:t>
            </a:r>
            <a:r>
              <a:rPr sz="3200" spc="-710" dirty="0">
                <a:latin typeface="Calibri"/>
                <a:cs typeface="Calibri"/>
              </a:rPr>
              <a:t> </a:t>
            </a:r>
            <a:r>
              <a:rPr sz="3200" spc="-15" dirty="0">
                <a:latin typeface="Calibri"/>
                <a:cs typeface="Calibri"/>
              </a:rPr>
              <a:t>gerçek</a:t>
            </a:r>
            <a:r>
              <a:rPr sz="3200" spc="-45" dirty="0">
                <a:latin typeface="Calibri"/>
                <a:cs typeface="Calibri"/>
              </a:rPr>
              <a:t> </a:t>
            </a:r>
            <a:r>
              <a:rPr sz="3200" spc="-5" dirty="0">
                <a:latin typeface="Calibri"/>
                <a:cs typeface="Calibri"/>
              </a:rPr>
              <a:t>bir</a:t>
            </a:r>
            <a:endParaRPr sz="3200">
              <a:latin typeface="Calibri"/>
              <a:cs typeface="Calibri"/>
            </a:endParaRPr>
          </a:p>
          <a:p>
            <a:pPr marL="12700">
              <a:lnSpc>
                <a:spcPts val="3400"/>
              </a:lnSpc>
            </a:pPr>
            <a:r>
              <a:rPr sz="3200" spc="-10" dirty="0">
                <a:latin typeface="Calibri"/>
                <a:cs typeface="Calibri"/>
              </a:rPr>
              <a:t>ihtiyaç…</a:t>
            </a:r>
            <a:endParaRPr sz="3200">
              <a:latin typeface="Calibri"/>
              <a:cs typeface="Calibri"/>
            </a:endParaRPr>
          </a:p>
        </p:txBody>
      </p:sp>
      <p:pic>
        <p:nvPicPr>
          <p:cNvPr id="3" name="object 3"/>
          <p:cNvPicPr/>
          <p:nvPr/>
        </p:nvPicPr>
        <p:blipFill>
          <a:blip r:embed="rId2" cstate="print"/>
          <a:stretch>
            <a:fillRect/>
          </a:stretch>
        </p:blipFill>
        <p:spPr>
          <a:xfrm>
            <a:off x="3869816" y="1412824"/>
            <a:ext cx="6578854" cy="4471924"/>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63383" y="687387"/>
            <a:ext cx="5851525" cy="5851525"/>
          </a:xfrm>
          <a:prstGeom prst="rect">
            <a:avLst/>
          </a:prstGeom>
        </p:spPr>
      </p:pic>
      <p:sp>
        <p:nvSpPr>
          <p:cNvPr id="3" name="object 3"/>
          <p:cNvSpPr txBox="1">
            <a:spLocks noGrp="1"/>
          </p:cNvSpPr>
          <p:nvPr>
            <p:ph type="title"/>
          </p:nvPr>
        </p:nvSpPr>
        <p:spPr>
          <a:xfrm>
            <a:off x="7818501" y="1523491"/>
            <a:ext cx="3439160" cy="953135"/>
          </a:xfrm>
          <a:prstGeom prst="rect">
            <a:avLst/>
          </a:prstGeom>
        </p:spPr>
        <p:txBody>
          <a:bodyPr vert="horz" wrap="square" lIns="0" tIns="67945" rIns="0" bIns="0" rtlCol="0">
            <a:spAutoFit/>
          </a:bodyPr>
          <a:lstStyle/>
          <a:p>
            <a:pPr marL="727075" marR="5080" indent="-715010">
              <a:lnSpc>
                <a:spcPts val="3460"/>
              </a:lnSpc>
              <a:spcBef>
                <a:spcPts val="535"/>
              </a:spcBef>
            </a:pPr>
            <a:r>
              <a:rPr spc="-5" dirty="0"/>
              <a:t>Odama </a:t>
            </a:r>
            <a:r>
              <a:rPr spc="-15" dirty="0"/>
              <a:t>sığamıyorum </a:t>
            </a:r>
            <a:r>
              <a:rPr spc="-710" dirty="0"/>
              <a:t> </a:t>
            </a:r>
            <a:r>
              <a:rPr spc="-15" dirty="0"/>
              <a:t>diye</a:t>
            </a:r>
            <a:r>
              <a:rPr spc="-10" dirty="0"/>
              <a:t> üzülme</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65505" y="2927985"/>
            <a:ext cx="3506470" cy="953135"/>
          </a:xfrm>
          <a:prstGeom prst="rect">
            <a:avLst/>
          </a:prstGeom>
        </p:spPr>
        <p:txBody>
          <a:bodyPr vert="horz" wrap="square" lIns="0" tIns="67945" rIns="0" bIns="0" rtlCol="0">
            <a:spAutoFit/>
          </a:bodyPr>
          <a:lstStyle/>
          <a:p>
            <a:pPr marL="513715" marR="5080" indent="-501650">
              <a:lnSpc>
                <a:spcPts val="3460"/>
              </a:lnSpc>
              <a:spcBef>
                <a:spcPts val="535"/>
              </a:spcBef>
            </a:pPr>
            <a:r>
              <a:rPr sz="3200" spc="-20" dirty="0">
                <a:latin typeface="Calibri"/>
                <a:cs typeface="Calibri"/>
              </a:rPr>
              <a:t>Kavun </a:t>
            </a:r>
            <a:r>
              <a:rPr sz="3200" spc="-5" dirty="0">
                <a:latin typeface="Calibri"/>
                <a:cs typeface="Calibri"/>
              </a:rPr>
              <a:t>dilimleyicisi </a:t>
            </a:r>
            <a:r>
              <a:rPr sz="3200" spc="-20" dirty="0">
                <a:latin typeface="Calibri"/>
                <a:cs typeface="Calibri"/>
              </a:rPr>
              <a:t>ve </a:t>
            </a:r>
            <a:r>
              <a:rPr sz="3200" spc="-710" dirty="0">
                <a:latin typeface="Calibri"/>
                <a:cs typeface="Calibri"/>
              </a:rPr>
              <a:t> </a:t>
            </a:r>
            <a:r>
              <a:rPr sz="3200" spc="-15" dirty="0">
                <a:latin typeface="Calibri"/>
                <a:cs typeface="Calibri"/>
              </a:rPr>
              <a:t>kaşığı</a:t>
            </a:r>
            <a:r>
              <a:rPr sz="3200" spc="-5" dirty="0">
                <a:latin typeface="Calibri"/>
                <a:cs typeface="Calibri"/>
              </a:rPr>
              <a:t> bir</a:t>
            </a:r>
            <a:r>
              <a:rPr sz="3200" spc="-10" dirty="0">
                <a:latin typeface="Calibri"/>
                <a:cs typeface="Calibri"/>
              </a:rPr>
              <a:t> </a:t>
            </a:r>
            <a:r>
              <a:rPr sz="3200" spc="-15" dirty="0">
                <a:latin typeface="Calibri"/>
                <a:cs typeface="Calibri"/>
              </a:rPr>
              <a:t>arada</a:t>
            </a:r>
            <a:endParaRPr sz="3200">
              <a:latin typeface="Calibri"/>
              <a:cs typeface="Calibri"/>
            </a:endParaRPr>
          </a:p>
        </p:txBody>
      </p:sp>
      <p:pic>
        <p:nvPicPr>
          <p:cNvPr id="3" name="object 3"/>
          <p:cNvPicPr/>
          <p:nvPr/>
        </p:nvPicPr>
        <p:blipFill>
          <a:blip r:embed="rId2" cstate="print"/>
          <a:stretch>
            <a:fillRect/>
          </a:stretch>
        </p:blipFill>
        <p:spPr>
          <a:xfrm>
            <a:off x="4593716" y="1020254"/>
            <a:ext cx="6760083" cy="5040249"/>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5319" y="2316479"/>
            <a:ext cx="4937760" cy="0"/>
          </a:xfrm>
          <a:custGeom>
            <a:avLst/>
            <a:gdLst/>
            <a:ahLst/>
            <a:cxnLst/>
            <a:rect l="l" t="t" r="r" b="b"/>
            <a:pathLst>
              <a:path w="4937760">
                <a:moveTo>
                  <a:pt x="0" y="0"/>
                </a:moveTo>
                <a:lnTo>
                  <a:pt x="4937759" y="0"/>
                </a:lnTo>
              </a:path>
            </a:pathLst>
          </a:custGeom>
          <a:ln w="19050">
            <a:solidFill>
              <a:srgbClr val="000000"/>
            </a:solidFill>
          </a:ln>
        </p:spPr>
        <p:txBody>
          <a:bodyPr wrap="square" lIns="0" tIns="0" rIns="0" bIns="0" rtlCol="0"/>
          <a:lstStyle/>
          <a:p>
            <a:endParaRPr/>
          </a:p>
        </p:txBody>
      </p:sp>
      <p:pic>
        <p:nvPicPr>
          <p:cNvPr id="3" name="object 3"/>
          <p:cNvPicPr/>
          <p:nvPr/>
        </p:nvPicPr>
        <p:blipFill>
          <a:blip r:embed="rId2" cstate="print"/>
          <a:stretch>
            <a:fillRect/>
          </a:stretch>
        </p:blipFill>
        <p:spPr>
          <a:xfrm>
            <a:off x="5878829" y="0"/>
            <a:ext cx="6313170" cy="6858006"/>
          </a:xfrm>
          <a:prstGeom prst="rect">
            <a:avLst/>
          </a:prstGeom>
        </p:spPr>
      </p:pic>
      <p:sp>
        <p:nvSpPr>
          <p:cNvPr id="4" name="object 4"/>
          <p:cNvSpPr txBox="1">
            <a:spLocks noGrp="1"/>
          </p:cNvSpPr>
          <p:nvPr>
            <p:ph type="title"/>
          </p:nvPr>
        </p:nvSpPr>
        <p:spPr>
          <a:xfrm>
            <a:off x="734059" y="793750"/>
            <a:ext cx="2096135" cy="696595"/>
          </a:xfrm>
          <a:prstGeom prst="rect">
            <a:avLst/>
          </a:prstGeom>
        </p:spPr>
        <p:txBody>
          <a:bodyPr vert="horz" wrap="square" lIns="0" tIns="13335" rIns="0" bIns="0" rtlCol="0">
            <a:spAutoFit/>
          </a:bodyPr>
          <a:lstStyle/>
          <a:p>
            <a:pPr marL="12700">
              <a:lnSpc>
                <a:spcPct val="100000"/>
              </a:lnSpc>
              <a:spcBef>
                <a:spcPts val="105"/>
              </a:spcBef>
            </a:pPr>
            <a:r>
              <a:rPr sz="4400" spc="-45" dirty="0">
                <a:latin typeface="Calibri Light"/>
                <a:cs typeface="Calibri Light"/>
              </a:rPr>
              <a:t>yaratıcılık</a:t>
            </a:r>
            <a:endParaRPr sz="4400">
              <a:latin typeface="Calibri Light"/>
              <a:cs typeface="Calibri Light"/>
            </a:endParaRPr>
          </a:p>
        </p:txBody>
      </p:sp>
      <p:sp>
        <p:nvSpPr>
          <p:cNvPr id="6" name="object 6"/>
          <p:cNvSpPr txBox="1"/>
          <p:nvPr/>
        </p:nvSpPr>
        <p:spPr>
          <a:xfrm>
            <a:off x="293928" y="6363715"/>
            <a:ext cx="7008495" cy="304800"/>
          </a:xfrm>
          <a:prstGeom prst="rect">
            <a:avLst/>
          </a:prstGeom>
        </p:spPr>
        <p:txBody>
          <a:bodyPr vert="horz" wrap="square" lIns="0" tIns="0" rIns="0" bIns="0" rtlCol="0">
            <a:spAutoFit/>
          </a:bodyPr>
          <a:lstStyle/>
          <a:p>
            <a:pPr marL="12700">
              <a:lnSpc>
                <a:spcPts val="2190"/>
              </a:lnSpc>
            </a:pPr>
            <a:r>
              <a:rPr sz="2200" b="1" spc="-35" dirty="0">
                <a:latin typeface="Calibri"/>
                <a:cs typeface="Calibri"/>
              </a:rPr>
              <a:t>Yaratıcı</a:t>
            </a:r>
            <a:r>
              <a:rPr sz="2200" b="1" spc="30" dirty="0">
                <a:latin typeface="Calibri"/>
                <a:cs typeface="Calibri"/>
              </a:rPr>
              <a:t> </a:t>
            </a:r>
            <a:r>
              <a:rPr sz="2200" b="1" spc="-5" dirty="0">
                <a:latin typeface="Calibri"/>
                <a:cs typeface="Calibri"/>
              </a:rPr>
              <a:t>Düşünce</a:t>
            </a:r>
            <a:r>
              <a:rPr sz="2200" b="1" spc="20" dirty="0">
                <a:latin typeface="Calibri"/>
                <a:cs typeface="Calibri"/>
              </a:rPr>
              <a:t> </a:t>
            </a:r>
            <a:r>
              <a:rPr sz="2200" b="1" spc="-5" dirty="0">
                <a:latin typeface="Calibri"/>
                <a:cs typeface="Calibri"/>
              </a:rPr>
              <a:t>=</a:t>
            </a:r>
            <a:r>
              <a:rPr sz="2200" b="1" dirty="0">
                <a:latin typeface="Calibri"/>
                <a:cs typeface="Calibri"/>
              </a:rPr>
              <a:t> </a:t>
            </a:r>
            <a:r>
              <a:rPr sz="2200" b="1" spc="-5" dirty="0">
                <a:latin typeface="Calibri"/>
                <a:cs typeface="Calibri"/>
              </a:rPr>
              <a:t>İlgi</a:t>
            </a:r>
            <a:r>
              <a:rPr sz="2200" b="1" spc="5" dirty="0">
                <a:latin typeface="Calibri"/>
                <a:cs typeface="Calibri"/>
              </a:rPr>
              <a:t> </a:t>
            </a:r>
            <a:r>
              <a:rPr sz="2200" b="1" spc="-5" dirty="0">
                <a:latin typeface="Calibri"/>
                <a:cs typeface="Calibri"/>
              </a:rPr>
              <a:t>+ Eğitim</a:t>
            </a:r>
            <a:r>
              <a:rPr sz="2200" b="1" spc="5" dirty="0">
                <a:latin typeface="Calibri"/>
                <a:cs typeface="Calibri"/>
              </a:rPr>
              <a:t> </a:t>
            </a:r>
            <a:r>
              <a:rPr sz="2200" b="1" spc="-5" dirty="0">
                <a:latin typeface="Calibri"/>
                <a:cs typeface="Calibri"/>
              </a:rPr>
              <a:t>+</a:t>
            </a:r>
            <a:r>
              <a:rPr sz="2200" b="1" spc="10" dirty="0">
                <a:latin typeface="Calibri"/>
                <a:cs typeface="Calibri"/>
              </a:rPr>
              <a:t> </a:t>
            </a:r>
            <a:r>
              <a:rPr sz="2200" b="1" spc="-20" dirty="0">
                <a:latin typeface="Calibri"/>
                <a:cs typeface="Calibri"/>
              </a:rPr>
              <a:t>Hayal</a:t>
            </a:r>
            <a:r>
              <a:rPr sz="2200" b="1" spc="15" dirty="0">
                <a:latin typeface="Calibri"/>
                <a:cs typeface="Calibri"/>
              </a:rPr>
              <a:t> </a:t>
            </a:r>
            <a:r>
              <a:rPr sz="2200" b="1" spc="-5" dirty="0">
                <a:latin typeface="Calibri"/>
                <a:cs typeface="Calibri"/>
              </a:rPr>
              <a:t>Gücü +</a:t>
            </a:r>
            <a:r>
              <a:rPr sz="2200" b="1" spc="10" dirty="0">
                <a:latin typeface="Calibri"/>
                <a:cs typeface="Calibri"/>
              </a:rPr>
              <a:t> </a:t>
            </a:r>
            <a:r>
              <a:rPr sz="2200" b="1" spc="-10" dirty="0">
                <a:latin typeface="Calibri"/>
                <a:cs typeface="Calibri"/>
              </a:rPr>
              <a:t>Zaman</a:t>
            </a:r>
            <a:r>
              <a:rPr sz="2200" b="1" spc="20" dirty="0">
                <a:latin typeface="Calibri"/>
                <a:cs typeface="Calibri"/>
              </a:rPr>
              <a:t> </a:t>
            </a:r>
            <a:r>
              <a:rPr sz="2200" b="1" spc="-5" dirty="0">
                <a:latin typeface="Calibri"/>
                <a:cs typeface="Calibri"/>
              </a:rPr>
              <a:t>+</a:t>
            </a:r>
            <a:r>
              <a:rPr sz="2200" b="1" spc="15" dirty="0">
                <a:latin typeface="Calibri"/>
                <a:cs typeface="Calibri"/>
              </a:rPr>
              <a:t> </a:t>
            </a:r>
            <a:r>
              <a:rPr sz="2200" b="1" spc="-5" dirty="0">
                <a:latin typeface="Calibri"/>
                <a:cs typeface="Calibri"/>
              </a:rPr>
              <a:t>Sabır</a:t>
            </a:r>
            <a:endParaRPr sz="22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27</a:t>
            </a:fld>
            <a:endParaRPr dirty="0"/>
          </a:p>
        </p:txBody>
      </p:sp>
      <p:sp>
        <p:nvSpPr>
          <p:cNvPr id="5" name="object 5"/>
          <p:cNvSpPr txBox="1"/>
          <p:nvPr/>
        </p:nvSpPr>
        <p:spPr>
          <a:xfrm>
            <a:off x="1528317" y="2460670"/>
            <a:ext cx="3376295" cy="940435"/>
          </a:xfrm>
          <a:prstGeom prst="rect">
            <a:avLst/>
          </a:prstGeom>
        </p:spPr>
        <p:txBody>
          <a:bodyPr vert="horz" wrap="square" lIns="0" tIns="104139" rIns="0" bIns="0" rtlCol="0">
            <a:spAutoFit/>
          </a:bodyPr>
          <a:lstStyle/>
          <a:p>
            <a:pPr algn="ctr">
              <a:lnSpc>
                <a:spcPct val="100000"/>
              </a:lnSpc>
              <a:spcBef>
                <a:spcPts val="819"/>
              </a:spcBef>
            </a:pPr>
            <a:r>
              <a:rPr sz="2400" spc="-15" dirty="0">
                <a:latin typeface="Calibri"/>
                <a:cs typeface="Calibri"/>
              </a:rPr>
              <a:t>İnovasyonun</a:t>
            </a:r>
            <a:r>
              <a:rPr sz="2400" spc="-10" dirty="0">
                <a:latin typeface="Calibri"/>
                <a:cs typeface="Calibri"/>
              </a:rPr>
              <a:t> </a:t>
            </a:r>
            <a:r>
              <a:rPr sz="2400" spc="-5" dirty="0">
                <a:latin typeface="Calibri"/>
                <a:cs typeface="Calibri"/>
              </a:rPr>
              <a:t>temel</a:t>
            </a:r>
            <a:r>
              <a:rPr sz="2400" spc="-45" dirty="0">
                <a:latin typeface="Calibri"/>
                <a:cs typeface="Calibri"/>
              </a:rPr>
              <a:t> </a:t>
            </a:r>
            <a:r>
              <a:rPr sz="2400" spc="-15" dirty="0">
                <a:latin typeface="Calibri"/>
                <a:cs typeface="Calibri"/>
              </a:rPr>
              <a:t>kaynağı</a:t>
            </a:r>
            <a:endParaRPr sz="2400">
              <a:latin typeface="Calibri"/>
              <a:cs typeface="Calibri"/>
            </a:endParaRPr>
          </a:p>
          <a:p>
            <a:pPr marL="635" algn="ctr">
              <a:lnSpc>
                <a:spcPct val="100000"/>
              </a:lnSpc>
              <a:spcBef>
                <a:spcPts val="720"/>
              </a:spcBef>
            </a:pPr>
            <a:r>
              <a:rPr sz="2400" b="1" spc="-10" dirty="0">
                <a:latin typeface="Calibri"/>
                <a:cs typeface="Calibri"/>
              </a:rPr>
              <a:t>yaratıcılıktır</a:t>
            </a:r>
            <a:endParaRPr sz="24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5319" y="2316479"/>
            <a:ext cx="4937760" cy="0"/>
          </a:xfrm>
          <a:custGeom>
            <a:avLst/>
            <a:gdLst/>
            <a:ahLst/>
            <a:cxnLst/>
            <a:rect l="l" t="t" r="r" b="b"/>
            <a:pathLst>
              <a:path w="4937760">
                <a:moveTo>
                  <a:pt x="0" y="0"/>
                </a:moveTo>
                <a:lnTo>
                  <a:pt x="4937759" y="0"/>
                </a:lnTo>
              </a:path>
            </a:pathLst>
          </a:custGeom>
          <a:ln w="19050">
            <a:solidFill>
              <a:srgbClr val="000000"/>
            </a:solidFill>
          </a:ln>
        </p:spPr>
        <p:txBody>
          <a:bodyPr wrap="square" lIns="0" tIns="0" rIns="0" bIns="0" rtlCol="0"/>
          <a:lstStyle/>
          <a:p>
            <a:endParaRPr/>
          </a:p>
        </p:txBody>
      </p:sp>
      <p:pic>
        <p:nvPicPr>
          <p:cNvPr id="3" name="object 3"/>
          <p:cNvPicPr/>
          <p:nvPr/>
        </p:nvPicPr>
        <p:blipFill>
          <a:blip r:embed="rId2" cstate="print"/>
          <a:stretch>
            <a:fillRect/>
          </a:stretch>
        </p:blipFill>
        <p:spPr>
          <a:xfrm>
            <a:off x="5878829" y="0"/>
            <a:ext cx="6313170" cy="6858006"/>
          </a:xfrm>
          <a:prstGeom prst="rect">
            <a:avLst/>
          </a:prstGeom>
        </p:spPr>
      </p:pic>
      <p:sp>
        <p:nvSpPr>
          <p:cNvPr id="4" name="object 4"/>
          <p:cNvSpPr txBox="1">
            <a:spLocks noGrp="1"/>
          </p:cNvSpPr>
          <p:nvPr>
            <p:ph type="title"/>
          </p:nvPr>
        </p:nvSpPr>
        <p:spPr>
          <a:xfrm>
            <a:off x="734059" y="793750"/>
            <a:ext cx="2085339" cy="696595"/>
          </a:xfrm>
          <a:prstGeom prst="rect">
            <a:avLst/>
          </a:prstGeom>
        </p:spPr>
        <p:txBody>
          <a:bodyPr vert="horz" wrap="square" lIns="0" tIns="13335" rIns="0" bIns="0" rtlCol="0">
            <a:spAutoFit/>
          </a:bodyPr>
          <a:lstStyle/>
          <a:p>
            <a:pPr marL="12700">
              <a:lnSpc>
                <a:spcPct val="100000"/>
              </a:lnSpc>
              <a:spcBef>
                <a:spcPts val="105"/>
              </a:spcBef>
            </a:pPr>
            <a:r>
              <a:rPr sz="4400" spc="-65" dirty="0">
                <a:latin typeface="Calibri Light"/>
                <a:cs typeface="Calibri Light"/>
              </a:rPr>
              <a:t>Yaratıcılık</a:t>
            </a:r>
            <a:endParaRPr sz="4400">
              <a:latin typeface="Calibri Light"/>
              <a:cs typeface="Calibri Light"/>
            </a:endParaRPr>
          </a:p>
        </p:txBody>
      </p:sp>
      <p:sp>
        <p:nvSpPr>
          <p:cNvPr id="5" name="object 5"/>
          <p:cNvSpPr txBox="1"/>
          <p:nvPr/>
        </p:nvSpPr>
        <p:spPr>
          <a:xfrm>
            <a:off x="734059" y="2552141"/>
            <a:ext cx="4679950" cy="1050290"/>
          </a:xfrm>
          <a:prstGeom prst="rect">
            <a:avLst/>
          </a:prstGeom>
        </p:spPr>
        <p:txBody>
          <a:bodyPr vert="horz" wrap="square" lIns="0" tIns="12700" rIns="0" bIns="0" rtlCol="0">
            <a:spAutoFit/>
          </a:bodyPr>
          <a:lstStyle/>
          <a:p>
            <a:pPr marL="12700">
              <a:lnSpc>
                <a:spcPts val="2735"/>
              </a:lnSpc>
              <a:spcBef>
                <a:spcPts val="100"/>
              </a:spcBef>
            </a:pPr>
            <a:r>
              <a:rPr sz="2400" dirty="0">
                <a:latin typeface="Calibri"/>
                <a:cs typeface="Calibri"/>
              </a:rPr>
              <a:t>5</a:t>
            </a:r>
            <a:r>
              <a:rPr sz="2400" spc="-25" dirty="0">
                <a:latin typeface="Calibri"/>
                <a:cs typeface="Calibri"/>
              </a:rPr>
              <a:t> </a:t>
            </a:r>
            <a:r>
              <a:rPr sz="2400" spc="-5" dirty="0">
                <a:latin typeface="Calibri"/>
                <a:cs typeface="Calibri"/>
              </a:rPr>
              <a:t>yaşında</a:t>
            </a:r>
            <a:r>
              <a:rPr sz="2400" spc="-30" dirty="0">
                <a:latin typeface="Calibri"/>
                <a:cs typeface="Calibri"/>
              </a:rPr>
              <a:t> </a:t>
            </a:r>
            <a:r>
              <a:rPr sz="2400" spc="-5" dirty="0">
                <a:latin typeface="Calibri"/>
                <a:cs typeface="Calibri"/>
              </a:rPr>
              <a:t>çocukların</a:t>
            </a:r>
            <a:r>
              <a:rPr sz="2400" spc="-25" dirty="0">
                <a:latin typeface="Calibri"/>
                <a:cs typeface="Calibri"/>
              </a:rPr>
              <a:t> </a:t>
            </a:r>
            <a:r>
              <a:rPr sz="2400" spc="-5" dirty="0">
                <a:latin typeface="Calibri"/>
                <a:cs typeface="Calibri"/>
              </a:rPr>
              <a:t>%98</a:t>
            </a:r>
            <a:r>
              <a:rPr sz="2400" spc="-30" dirty="0">
                <a:latin typeface="Calibri"/>
                <a:cs typeface="Calibri"/>
              </a:rPr>
              <a:t> </a:t>
            </a:r>
            <a:r>
              <a:rPr sz="2400" spc="-5" dirty="0">
                <a:latin typeface="Calibri"/>
                <a:cs typeface="Calibri"/>
              </a:rPr>
              <a:t>olan</a:t>
            </a:r>
            <a:r>
              <a:rPr sz="2400" spc="-20" dirty="0">
                <a:latin typeface="Calibri"/>
                <a:cs typeface="Calibri"/>
              </a:rPr>
              <a:t> </a:t>
            </a:r>
            <a:r>
              <a:rPr sz="2400" spc="-15" dirty="0">
                <a:latin typeface="Calibri"/>
                <a:cs typeface="Calibri"/>
              </a:rPr>
              <a:t>yaratıcı</a:t>
            </a:r>
            <a:endParaRPr sz="2400">
              <a:latin typeface="Calibri"/>
              <a:cs typeface="Calibri"/>
            </a:endParaRPr>
          </a:p>
          <a:p>
            <a:pPr marL="12700" marR="747395">
              <a:lnSpc>
                <a:spcPts val="2590"/>
              </a:lnSpc>
              <a:spcBef>
                <a:spcPts val="185"/>
              </a:spcBef>
            </a:pPr>
            <a:r>
              <a:rPr sz="2400" spc="-5" dirty="0">
                <a:latin typeface="Calibri"/>
                <a:cs typeface="Calibri"/>
              </a:rPr>
              <a:t>düşünceleri,</a:t>
            </a:r>
            <a:r>
              <a:rPr sz="2400" spc="-15" dirty="0">
                <a:latin typeface="Calibri"/>
                <a:cs typeface="Calibri"/>
              </a:rPr>
              <a:t> </a:t>
            </a:r>
            <a:r>
              <a:rPr sz="2400" spc="-5" dirty="0">
                <a:latin typeface="Calibri"/>
                <a:cs typeface="Calibri"/>
              </a:rPr>
              <a:t>15</a:t>
            </a:r>
            <a:r>
              <a:rPr sz="2400" spc="-35" dirty="0">
                <a:latin typeface="Calibri"/>
                <a:cs typeface="Calibri"/>
              </a:rPr>
              <a:t> </a:t>
            </a:r>
            <a:r>
              <a:rPr sz="2400" spc="-5" dirty="0">
                <a:latin typeface="Calibri"/>
                <a:cs typeface="Calibri"/>
              </a:rPr>
              <a:t>yaşında</a:t>
            </a:r>
            <a:r>
              <a:rPr sz="2400" spc="-15" dirty="0">
                <a:latin typeface="Calibri"/>
                <a:cs typeface="Calibri"/>
              </a:rPr>
              <a:t> </a:t>
            </a:r>
            <a:r>
              <a:rPr sz="2400" dirty="0">
                <a:latin typeface="Calibri"/>
                <a:cs typeface="Calibri"/>
              </a:rPr>
              <a:t>%12</a:t>
            </a:r>
            <a:r>
              <a:rPr sz="2400" spc="-35" dirty="0">
                <a:latin typeface="Calibri"/>
                <a:cs typeface="Calibri"/>
              </a:rPr>
              <a:t> </a:t>
            </a:r>
            <a:r>
              <a:rPr sz="2400" spc="-10" dirty="0">
                <a:latin typeface="Calibri"/>
                <a:cs typeface="Calibri"/>
              </a:rPr>
              <a:t>'ye </a:t>
            </a:r>
            <a:r>
              <a:rPr sz="2400" spc="-530" dirty="0">
                <a:latin typeface="Calibri"/>
                <a:cs typeface="Calibri"/>
              </a:rPr>
              <a:t> </a:t>
            </a:r>
            <a:r>
              <a:rPr sz="2400" spc="-10" dirty="0">
                <a:latin typeface="Calibri"/>
                <a:cs typeface="Calibri"/>
              </a:rPr>
              <a:t>düşüyor</a:t>
            </a:r>
            <a:r>
              <a:rPr sz="2400" spc="-5" dirty="0">
                <a:latin typeface="Calibri"/>
                <a:cs typeface="Calibri"/>
              </a:rPr>
              <a:t> </a:t>
            </a:r>
            <a:r>
              <a:rPr sz="1800" spc="-5" dirty="0">
                <a:latin typeface="Calibri"/>
                <a:cs typeface="Calibri"/>
              </a:rPr>
              <a:t>(G. Land,</a:t>
            </a:r>
            <a:r>
              <a:rPr sz="1800" spc="10" dirty="0">
                <a:latin typeface="Calibri"/>
                <a:cs typeface="Calibri"/>
              </a:rPr>
              <a:t> </a:t>
            </a:r>
            <a:r>
              <a:rPr sz="1800" spc="-5" dirty="0">
                <a:latin typeface="Calibri"/>
                <a:cs typeface="Calibri"/>
              </a:rPr>
              <a:t>ABD)</a:t>
            </a:r>
            <a:endParaRPr sz="1800">
              <a:latin typeface="Calibri"/>
              <a:cs typeface="Calibri"/>
            </a:endParaRPr>
          </a:p>
        </p:txBody>
      </p:sp>
      <p:pic>
        <p:nvPicPr>
          <p:cNvPr id="6" name="object 6"/>
          <p:cNvPicPr/>
          <p:nvPr/>
        </p:nvPicPr>
        <p:blipFill>
          <a:blip r:embed="rId3" cstate="print"/>
          <a:stretch>
            <a:fillRect/>
          </a:stretch>
        </p:blipFill>
        <p:spPr>
          <a:xfrm>
            <a:off x="2345056" y="4038600"/>
            <a:ext cx="2260599" cy="22606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89460" cy="6858000"/>
          </a:xfrm>
          <a:custGeom>
            <a:avLst/>
            <a:gdLst/>
            <a:ahLst/>
            <a:cxnLst/>
            <a:rect l="l" t="t" r="r" b="b"/>
            <a:pathLst>
              <a:path w="12189460" h="6858000">
                <a:moveTo>
                  <a:pt x="12188952" y="0"/>
                </a:moveTo>
                <a:lnTo>
                  <a:pt x="0" y="0"/>
                </a:lnTo>
                <a:lnTo>
                  <a:pt x="0" y="6858000"/>
                </a:lnTo>
                <a:lnTo>
                  <a:pt x="12188952" y="6858000"/>
                </a:lnTo>
                <a:lnTo>
                  <a:pt x="12188952" y="0"/>
                </a:lnTo>
                <a:close/>
              </a:path>
            </a:pathLst>
          </a:custGeom>
          <a:solidFill>
            <a:srgbClr val="000000"/>
          </a:solidFill>
        </p:spPr>
        <p:txBody>
          <a:bodyPr wrap="square" lIns="0" tIns="0" rIns="0" bIns="0" rtlCol="0"/>
          <a:lstStyle/>
          <a:p>
            <a:endParaRPr/>
          </a:p>
        </p:txBody>
      </p:sp>
      <p:sp>
        <p:nvSpPr>
          <p:cNvPr id="3" name="object 3"/>
          <p:cNvSpPr/>
          <p:nvPr/>
        </p:nvSpPr>
        <p:spPr>
          <a:xfrm>
            <a:off x="0" y="0"/>
            <a:ext cx="4637405" cy="6858000"/>
          </a:xfrm>
          <a:custGeom>
            <a:avLst/>
            <a:gdLst/>
            <a:ahLst/>
            <a:cxnLst/>
            <a:rect l="l" t="t" r="r" b="b"/>
            <a:pathLst>
              <a:path w="4637405" h="6858000">
                <a:moveTo>
                  <a:pt x="4637024" y="0"/>
                </a:moveTo>
                <a:lnTo>
                  <a:pt x="0" y="0"/>
                </a:lnTo>
                <a:lnTo>
                  <a:pt x="0" y="6857999"/>
                </a:lnTo>
                <a:lnTo>
                  <a:pt x="4637024" y="6857999"/>
                </a:lnTo>
                <a:lnTo>
                  <a:pt x="4637024" y="2522601"/>
                </a:lnTo>
                <a:lnTo>
                  <a:pt x="4266565" y="2244725"/>
                </a:lnTo>
                <a:lnTo>
                  <a:pt x="4256024" y="2228850"/>
                </a:lnTo>
                <a:lnTo>
                  <a:pt x="4249674" y="2220976"/>
                </a:lnTo>
                <a:lnTo>
                  <a:pt x="4249674" y="2201926"/>
                </a:lnTo>
                <a:lnTo>
                  <a:pt x="4256024" y="2193925"/>
                </a:lnTo>
                <a:lnTo>
                  <a:pt x="4266565" y="2178050"/>
                </a:lnTo>
                <a:lnTo>
                  <a:pt x="4637024" y="1900301"/>
                </a:lnTo>
                <a:lnTo>
                  <a:pt x="4637024" y="0"/>
                </a:lnTo>
                <a:close/>
              </a:path>
            </a:pathLst>
          </a:custGeom>
          <a:solidFill>
            <a:srgbClr val="FFFFFF"/>
          </a:solidFill>
        </p:spPr>
        <p:txBody>
          <a:bodyPr wrap="square" lIns="0" tIns="0" rIns="0" bIns="0" rtlCol="0"/>
          <a:lstStyle/>
          <a:p>
            <a:endParaRPr/>
          </a:p>
        </p:txBody>
      </p:sp>
      <p:grpSp>
        <p:nvGrpSpPr>
          <p:cNvPr id="4" name="object 4"/>
          <p:cNvGrpSpPr/>
          <p:nvPr/>
        </p:nvGrpSpPr>
        <p:grpSpPr>
          <a:xfrm>
            <a:off x="5272532" y="952246"/>
            <a:ext cx="6282690" cy="4958080"/>
            <a:chOff x="5272532" y="952246"/>
            <a:chExt cx="6282690" cy="4958080"/>
          </a:xfrm>
        </p:grpSpPr>
        <p:sp>
          <p:nvSpPr>
            <p:cNvPr id="5" name="object 5"/>
            <p:cNvSpPr/>
            <p:nvPr/>
          </p:nvSpPr>
          <p:spPr>
            <a:xfrm>
              <a:off x="5278882" y="958596"/>
              <a:ext cx="6269990" cy="4945380"/>
            </a:xfrm>
            <a:custGeom>
              <a:avLst/>
              <a:gdLst/>
              <a:ahLst/>
              <a:cxnLst/>
              <a:rect l="l" t="t" r="r" b="b"/>
              <a:pathLst>
                <a:path w="6269990" h="4945380">
                  <a:moveTo>
                    <a:pt x="6095872" y="0"/>
                  </a:moveTo>
                  <a:lnTo>
                    <a:pt x="173735" y="0"/>
                  </a:lnTo>
                  <a:lnTo>
                    <a:pt x="127573" y="6210"/>
                  </a:lnTo>
                  <a:lnTo>
                    <a:pt x="86077" y="23734"/>
                  </a:lnTo>
                  <a:lnTo>
                    <a:pt x="50911" y="50911"/>
                  </a:lnTo>
                  <a:lnTo>
                    <a:pt x="23734" y="86077"/>
                  </a:lnTo>
                  <a:lnTo>
                    <a:pt x="6210" y="127573"/>
                  </a:lnTo>
                  <a:lnTo>
                    <a:pt x="0" y="173736"/>
                  </a:lnTo>
                  <a:lnTo>
                    <a:pt x="0" y="4771567"/>
                  </a:lnTo>
                  <a:lnTo>
                    <a:pt x="6210" y="4817747"/>
                  </a:lnTo>
                  <a:lnTo>
                    <a:pt x="23734" y="4859245"/>
                  </a:lnTo>
                  <a:lnTo>
                    <a:pt x="50911" y="4894405"/>
                  </a:lnTo>
                  <a:lnTo>
                    <a:pt x="86077" y="4921570"/>
                  </a:lnTo>
                  <a:lnTo>
                    <a:pt x="127573" y="4939084"/>
                  </a:lnTo>
                  <a:lnTo>
                    <a:pt x="173735" y="4945291"/>
                  </a:lnTo>
                  <a:lnTo>
                    <a:pt x="6095872" y="4945291"/>
                  </a:lnTo>
                  <a:lnTo>
                    <a:pt x="6142079" y="4939084"/>
                  </a:lnTo>
                  <a:lnTo>
                    <a:pt x="6183587" y="4921570"/>
                  </a:lnTo>
                  <a:lnTo>
                    <a:pt x="6218745" y="4894405"/>
                  </a:lnTo>
                  <a:lnTo>
                    <a:pt x="6245902" y="4859245"/>
                  </a:lnTo>
                  <a:lnTo>
                    <a:pt x="6263407" y="4817747"/>
                  </a:lnTo>
                  <a:lnTo>
                    <a:pt x="6269609" y="4771567"/>
                  </a:lnTo>
                  <a:lnTo>
                    <a:pt x="6269609" y="173736"/>
                  </a:lnTo>
                  <a:lnTo>
                    <a:pt x="6263407" y="127573"/>
                  </a:lnTo>
                  <a:lnTo>
                    <a:pt x="6245902" y="86077"/>
                  </a:lnTo>
                  <a:lnTo>
                    <a:pt x="6218745" y="50911"/>
                  </a:lnTo>
                  <a:lnTo>
                    <a:pt x="6183587" y="23734"/>
                  </a:lnTo>
                  <a:lnTo>
                    <a:pt x="6142079" y="6210"/>
                  </a:lnTo>
                  <a:lnTo>
                    <a:pt x="6095872" y="0"/>
                  </a:lnTo>
                  <a:close/>
                </a:path>
              </a:pathLst>
            </a:custGeom>
            <a:solidFill>
              <a:srgbClr val="FFFFFF"/>
            </a:solidFill>
          </p:spPr>
          <p:txBody>
            <a:bodyPr wrap="square" lIns="0" tIns="0" rIns="0" bIns="0" rtlCol="0"/>
            <a:lstStyle/>
            <a:p>
              <a:endParaRPr/>
            </a:p>
          </p:txBody>
        </p:sp>
        <p:sp>
          <p:nvSpPr>
            <p:cNvPr id="6" name="object 6"/>
            <p:cNvSpPr/>
            <p:nvPr/>
          </p:nvSpPr>
          <p:spPr>
            <a:xfrm>
              <a:off x="5278882" y="958596"/>
              <a:ext cx="6269990" cy="4945380"/>
            </a:xfrm>
            <a:custGeom>
              <a:avLst/>
              <a:gdLst/>
              <a:ahLst/>
              <a:cxnLst/>
              <a:rect l="l" t="t" r="r" b="b"/>
              <a:pathLst>
                <a:path w="6269990" h="4945380">
                  <a:moveTo>
                    <a:pt x="0" y="173736"/>
                  </a:moveTo>
                  <a:lnTo>
                    <a:pt x="6210" y="127573"/>
                  </a:lnTo>
                  <a:lnTo>
                    <a:pt x="23734" y="86077"/>
                  </a:lnTo>
                  <a:lnTo>
                    <a:pt x="50911" y="50911"/>
                  </a:lnTo>
                  <a:lnTo>
                    <a:pt x="86077" y="23734"/>
                  </a:lnTo>
                  <a:lnTo>
                    <a:pt x="127573" y="6210"/>
                  </a:lnTo>
                  <a:lnTo>
                    <a:pt x="173735" y="0"/>
                  </a:lnTo>
                  <a:lnTo>
                    <a:pt x="6095872" y="0"/>
                  </a:lnTo>
                  <a:lnTo>
                    <a:pt x="6142079" y="6210"/>
                  </a:lnTo>
                  <a:lnTo>
                    <a:pt x="6183587" y="23734"/>
                  </a:lnTo>
                  <a:lnTo>
                    <a:pt x="6218745" y="50911"/>
                  </a:lnTo>
                  <a:lnTo>
                    <a:pt x="6245902" y="86077"/>
                  </a:lnTo>
                  <a:lnTo>
                    <a:pt x="6263407" y="127573"/>
                  </a:lnTo>
                  <a:lnTo>
                    <a:pt x="6269609" y="173736"/>
                  </a:lnTo>
                  <a:lnTo>
                    <a:pt x="6269609" y="4771567"/>
                  </a:lnTo>
                  <a:lnTo>
                    <a:pt x="6263407" y="4817747"/>
                  </a:lnTo>
                  <a:lnTo>
                    <a:pt x="6245902" y="4859245"/>
                  </a:lnTo>
                  <a:lnTo>
                    <a:pt x="6218745" y="4894405"/>
                  </a:lnTo>
                  <a:lnTo>
                    <a:pt x="6183587" y="4921570"/>
                  </a:lnTo>
                  <a:lnTo>
                    <a:pt x="6142079" y="4939084"/>
                  </a:lnTo>
                  <a:lnTo>
                    <a:pt x="6095872" y="4945291"/>
                  </a:lnTo>
                  <a:lnTo>
                    <a:pt x="173735" y="4945291"/>
                  </a:lnTo>
                  <a:lnTo>
                    <a:pt x="127573" y="4939084"/>
                  </a:lnTo>
                  <a:lnTo>
                    <a:pt x="86077" y="4921570"/>
                  </a:lnTo>
                  <a:lnTo>
                    <a:pt x="50911" y="4894405"/>
                  </a:lnTo>
                  <a:lnTo>
                    <a:pt x="23734" y="4859245"/>
                  </a:lnTo>
                  <a:lnTo>
                    <a:pt x="6210" y="4817747"/>
                  </a:lnTo>
                  <a:lnTo>
                    <a:pt x="0" y="4771567"/>
                  </a:lnTo>
                  <a:lnTo>
                    <a:pt x="0" y="173736"/>
                  </a:lnTo>
                  <a:close/>
                </a:path>
              </a:pathLst>
            </a:custGeom>
            <a:ln w="12700">
              <a:solidFill>
                <a:srgbClr val="4471C4"/>
              </a:solidFill>
            </a:ln>
          </p:spPr>
          <p:txBody>
            <a:bodyPr wrap="square" lIns="0" tIns="0" rIns="0" bIns="0" rtlCol="0"/>
            <a:lstStyle/>
            <a:p>
              <a:endParaRPr/>
            </a:p>
          </p:txBody>
        </p:sp>
        <p:pic>
          <p:nvPicPr>
            <p:cNvPr id="7" name="object 7"/>
            <p:cNvPicPr/>
            <p:nvPr/>
          </p:nvPicPr>
          <p:blipFill>
            <a:blip r:embed="rId2" cstate="print"/>
            <a:stretch>
              <a:fillRect/>
            </a:stretch>
          </p:blipFill>
          <p:spPr>
            <a:xfrm>
              <a:off x="5603748" y="1258544"/>
              <a:ext cx="5638800" cy="4330192"/>
            </a:xfrm>
            <a:prstGeom prst="rect">
              <a:avLst/>
            </a:prstGeom>
          </p:spPr>
        </p:pic>
      </p:grpSp>
      <p:sp>
        <p:nvSpPr>
          <p:cNvPr id="8" name="object 8"/>
          <p:cNvSpPr txBox="1">
            <a:spLocks noGrp="1"/>
          </p:cNvSpPr>
          <p:nvPr>
            <p:ph type="title"/>
          </p:nvPr>
        </p:nvSpPr>
        <p:spPr>
          <a:xfrm>
            <a:off x="212267" y="365125"/>
            <a:ext cx="4164329" cy="1325880"/>
          </a:xfrm>
          <a:prstGeom prst="rect">
            <a:avLst/>
          </a:prstGeom>
          <a:solidFill>
            <a:srgbClr val="FFF1CC"/>
          </a:solidFill>
        </p:spPr>
        <p:txBody>
          <a:bodyPr vert="horz" wrap="square" lIns="0" tIns="276225" rIns="0" bIns="0" rtlCol="0">
            <a:spAutoFit/>
          </a:bodyPr>
          <a:lstStyle/>
          <a:p>
            <a:pPr marL="242570" marR="233679" indent="200660">
              <a:lnSpc>
                <a:spcPts val="2920"/>
              </a:lnSpc>
              <a:spcBef>
                <a:spcPts val="2175"/>
              </a:spcBef>
            </a:pPr>
            <a:r>
              <a:rPr sz="2700" spc="-50" dirty="0">
                <a:latin typeface="Calibri Light"/>
                <a:cs typeface="Calibri Light"/>
              </a:rPr>
              <a:t>Yaratıcı </a:t>
            </a:r>
            <a:r>
              <a:rPr sz="2700" spc="-20" dirty="0">
                <a:latin typeface="Calibri Light"/>
                <a:cs typeface="Calibri Light"/>
              </a:rPr>
              <a:t>düşüncenin </a:t>
            </a:r>
            <a:r>
              <a:rPr sz="2700" spc="-15" dirty="0">
                <a:latin typeface="Calibri Light"/>
                <a:cs typeface="Calibri Light"/>
              </a:rPr>
              <a:t>etkin </a:t>
            </a:r>
            <a:r>
              <a:rPr sz="2700" spc="-10" dirty="0">
                <a:latin typeface="Calibri Light"/>
                <a:cs typeface="Calibri Light"/>
              </a:rPr>
              <a:t> </a:t>
            </a:r>
            <a:r>
              <a:rPr sz="2700" spc="-15" dirty="0">
                <a:latin typeface="Calibri Light"/>
                <a:cs typeface="Calibri Light"/>
              </a:rPr>
              <a:t>olması</a:t>
            </a:r>
            <a:r>
              <a:rPr sz="2700" spc="-70" dirty="0">
                <a:latin typeface="Calibri Light"/>
                <a:cs typeface="Calibri Light"/>
              </a:rPr>
              <a:t> </a:t>
            </a:r>
            <a:r>
              <a:rPr sz="2700" spc="-5" dirty="0">
                <a:latin typeface="Calibri Light"/>
                <a:cs typeface="Calibri Light"/>
              </a:rPr>
              <a:t>için</a:t>
            </a:r>
            <a:r>
              <a:rPr sz="2700" spc="-85" dirty="0">
                <a:latin typeface="Calibri Light"/>
                <a:cs typeface="Calibri Light"/>
              </a:rPr>
              <a:t> </a:t>
            </a:r>
            <a:r>
              <a:rPr sz="2700" spc="-25" dirty="0">
                <a:latin typeface="Calibri Light"/>
                <a:cs typeface="Calibri Light"/>
              </a:rPr>
              <a:t>gerekli</a:t>
            </a:r>
            <a:r>
              <a:rPr sz="2700" spc="-70" dirty="0">
                <a:latin typeface="Calibri Light"/>
                <a:cs typeface="Calibri Light"/>
              </a:rPr>
              <a:t> </a:t>
            </a:r>
            <a:r>
              <a:rPr sz="2700" spc="-30" dirty="0">
                <a:latin typeface="Calibri Light"/>
                <a:cs typeface="Calibri Light"/>
              </a:rPr>
              <a:t>koşullar</a:t>
            </a:r>
            <a:r>
              <a:rPr sz="2700" spc="-70" dirty="0">
                <a:latin typeface="Calibri Light"/>
                <a:cs typeface="Calibri Light"/>
              </a:rPr>
              <a:t> </a:t>
            </a:r>
            <a:r>
              <a:rPr sz="2700" dirty="0">
                <a:latin typeface="Calibri Light"/>
                <a:cs typeface="Calibri Light"/>
              </a:rPr>
              <a:t>:</a:t>
            </a:r>
            <a:endParaRPr sz="2700">
              <a:latin typeface="Calibri Light"/>
              <a:cs typeface="Calibri Light"/>
            </a:endParaRPr>
          </a:p>
        </p:txBody>
      </p:sp>
      <p:sp>
        <p:nvSpPr>
          <p:cNvPr id="9" name="object 9"/>
          <p:cNvSpPr txBox="1"/>
          <p:nvPr/>
        </p:nvSpPr>
        <p:spPr>
          <a:xfrm>
            <a:off x="838200" y="1825561"/>
            <a:ext cx="3200400" cy="4351655"/>
          </a:xfrm>
          <a:prstGeom prst="rect">
            <a:avLst/>
          </a:prstGeom>
          <a:solidFill>
            <a:srgbClr val="FFF1CC">
              <a:alpha val="30979"/>
            </a:srgbClr>
          </a:solidFill>
        </p:spPr>
        <p:txBody>
          <a:bodyPr vert="horz" wrap="square" lIns="0" tIns="0" rIns="0" bIns="0" rtlCol="0">
            <a:spAutoFit/>
          </a:bodyPr>
          <a:lstStyle/>
          <a:p>
            <a:pPr marL="320040" indent="-229235">
              <a:lnSpc>
                <a:spcPts val="2470"/>
              </a:lnSpc>
              <a:buFont typeface="Arial MT"/>
              <a:buChar char="•"/>
              <a:tabLst>
                <a:tab pos="320040" algn="l"/>
                <a:tab pos="320675" algn="l"/>
              </a:tabLst>
            </a:pPr>
            <a:r>
              <a:rPr sz="2200" spc="-30" dirty="0">
                <a:latin typeface="Calibri"/>
                <a:cs typeface="Calibri"/>
              </a:rPr>
              <a:t>Yaratıcı</a:t>
            </a:r>
            <a:r>
              <a:rPr sz="2200" spc="-35" dirty="0">
                <a:latin typeface="Calibri"/>
                <a:cs typeface="Calibri"/>
              </a:rPr>
              <a:t> </a:t>
            </a:r>
            <a:r>
              <a:rPr sz="2200" spc="-15" dirty="0">
                <a:latin typeface="Calibri"/>
                <a:cs typeface="Calibri"/>
              </a:rPr>
              <a:t>ve</a:t>
            </a:r>
            <a:r>
              <a:rPr sz="2200" spc="-20" dirty="0">
                <a:latin typeface="Calibri"/>
                <a:cs typeface="Calibri"/>
              </a:rPr>
              <a:t> </a:t>
            </a:r>
            <a:r>
              <a:rPr sz="2200" spc="-5" dirty="0">
                <a:latin typeface="Calibri"/>
                <a:cs typeface="Calibri"/>
              </a:rPr>
              <a:t>örgütsel</a:t>
            </a:r>
            <a:endParaRPr sz="2200">
              <a:latin typeface="Calibri"/>
              <a:cs typeface="Calibri"/>
            </a:endParaRPr>
          </a:p>
          <a:p>
            <a:pPr marL="320040">
              <a:lnSpc>
                <a:spcPts val="2510"/>
              </a:lnSpc>
            </a:pPr>
            <a:r>
              <a:rPr sz="2200" spc="-5" dirty="0">
                <a:latin typeface="Calibri"/>
                <a:cs typeface="Calibri"/>
              </a:rPr>
              <a:t>ortamın</a:t>
            </a:r>
            <a:r>
              <a:rPr sz="2200" spc="-45" dirty="0">
                <a:latin typeface="Calibri"/>
                <a:cs typeface="Calibri"/>
              </a:rPr>
              <a:t> </a:t>
            </a:r>
            <a:r>
              <a:rPr sz="2200" spc="-5" dirty="0">
                <a:latin typeface="Calibri"/>
                <a:cs typeface="Calibri"/>
              </a:rPr>
              <a:t>gelişmiş</a:t>
            </a:r>
            <a:r>
              <a:rPr sz="2200" spc="-15" dirty="0">
                <a:latin typeface="Calibri"/>
                <a:cs typeface="Calibri"/>
              </a:rPr>
              <a:t> </a:t>
            </a:r>
            <a:r>
              <a:rPr sz="2200" dirty="0">
                <a:latin typeface="Calibri"/>
                <a:cs typeface="Calibri"/>
              </a:rPr>
              <a:t>olması</a:t>
            </a:r>
            <a:endParaRPr sz="2200">
              <a:latin typeface="Calibri"/>
              <a:cs typeface="Calibri"/>
            </a:endParaRPr>
          </a:p>
          <a:p>
            <a:pPr marL="320040" marR="546100" indent="-229235">
              <a:lnSpc>
                <a:spcPts val="2380"/>
              </a:lnSpc>
              <a:spcBef>
                <a:spcPts val="1030"/>
              </a:spcBef>
              <a:buFont typeface="Arial MT"/>
              <a:buChar char="•"/>
              <a:tabLst>
                <a:tab pos="320040" algn="l"/>
                <a:tab pos="320675" algn="l"/>
              </a:tabLst>
            </a:pPr>
            <a:r>
              <a:rPr sz="2200" spc="-25" dirty="0">
                <a:latin typeface="Calibri"/>
                <a:cs typeface="Calibri"/>
              </a:rPr>
              <a:t>Yaratıcılık</a:t>
            </a:r>
            <a:r>
              <a:rPr sz="2200" spc="-45" dirty="0">
                <a:latin typeface="Calibri"/>
                <a:cs typeface="Calibri"/>
              </a:rPr>
              <a:t> </a:t>
            </a:r>
            <a:r>
              <a:rPr sz="2200" spc="-5" dirty="0">
                <a:latin typeface="Calibri"/>
                <a:cs typeface="Calibri"/>
              </a:rPr>
              <a:t>için</a:t>
            </a:r>
            <a:r>
              <a:rPr sz="2200" spc="-35" dirty="0">
                <a:latin typeface="Calibri"/>
                <a:cs typeface="Calibri"/>
              </a:rPr>
              <a:t> </a:t>
            </a:r>
            <a:r>
              <a:rPr sz="2200" spc="-10" dirty="0">
                <a:latin typeface="Calibri"/>
                <a:cs typeface="Calibri"/>
              </a:rPr>
              <a:t>zaman </a:t>
            </a:r>
            <a:r>
              <a:rPr sz="2200" spc="-484" dirty="0">
                <a:latin typeface="Calibri"/>
                <a:cs typeface="Calibri"/>
              </a:rPr>
              <a:t> </a:t>
            </a:r>
            <a:r>
              <a:rPr sz="2200" spc="-10" dirty="0">
                <a:latin typeface="Calibri"/>
                <a:cs typeface="Calibri"/>
              </a:rPr>
              <a:t>tanınması</a:t>
            </a:r>
            <a:endParaRPr sz="2200">
              <a:latin typeface="Calibri"/>
              <a:cs typeface="Calibri"/>
            </a:endParaRPr>
          </a:p>
          <a:p>
            <a:pPr marL="320040" marR="712470" indent="-229235">
              <a:lnSpc>
                <a:spcPts val="2380"/>
              </a:lnSpc>
              <a:spcBef>
                <a:spcPts val="985"/>
              </a:spcBef>
              <a:buFont typeface="Arial MT"/>
              <a:buChar char="•"/>
              <a:tabLst>
                <a:tab pos="320040" algn="l"/>
                <a:tab pos="320675" algn="l"/>
              </a:tabLst>
            </a:pPr>
            <a:r>
              <a:rPr sz="2200" spc="-25" dirty="0">
                <a:latin typeface="Calibri"/>
                <a:cs typeface="Calibri"/>
              </a:rPr>
              <a:t>Yaratıcılık </a:t>
            </a:r>
            <a:r>
              <a:rPr sz="2200" spc="-5" dirty="0">
                <a:latin typeface="Calibri"/>
                <a:cs typeface="Calibri"/>
              </a:rPr>
              <a:t>için </a:t>
            </a:r>
            <a:r>
              <a:rPr sz="2200" spc="-15" dirty="0">
                <a:latin typeface="Calibri"/>
                <a:cs typeface="Calibri"/>
              </a:rPr>
              <a:t>fırsat </a:t>
            </a:r>
            <a:r>
              <a:rPr sz="2200" spc="-484" dirty="0">
                <a:latin typeface="Calibri"/>
                <a:cs typeface="Calibri"/>
              </a:rPr>
              <a:t> </a:t>
            </a:r>
            <a:r>
              <a:rPr sz="2200" spc="-10" dirty="0">
                <a:latin typeface="Calibri"/>
                <a:cs typeface="Calibri"/>
              </a:rPr>
              <a:t>tanınması</a:t>
            </a:r>
            <a:endParaRPr sz="2200">
              <a:latin typeface="Calibri"/>
              <a:cs typeface="Calibri"/>
            </a:endParaRPr>
          </a:p>
          <a:p>
            <a:pPr marL="320040" marR="405765" indent="-229235">
              <a:lnSpc>
                <a:spcPts val="2380"/>
              </a:lnSpc>
              <a:spcBef>
                <a:spcPts val="1005"/>
              </a:spcBef>
              <a:buFont typeface="Arial MT"/>
              <a:buChar char="•"/>
              <a:tabLst>
                <a:tab pos="320040" algn="l"/>
                <a:tab pos="320675" algn="l"/>
              </a:tabLst>
            </a:pPr>
            <a:r>
              <a:rPr sz="2200" spc="-20" dirty="0">
                <a:latin typeface="Calibri"/>
                <a:cs typeface="Calibri"/>
              </a:rPr>
              <a:t>Örgütte</a:t>
            </a:r>
            <a:r>
              <a:rPr sz="2200" spc="5" dirty="0">
                <a:latin typeface="Calibri"/>
                <a:cs typeface="Calibri"/>
              </a:rPr>
              <a:t> </a:t>
            </a:r>
            <a:r>
              <a:rPr sz="2200" spc="-15" dirty="0">
                <a:latin typeface="Calibri"/>
                <a:cs typeface="Calibri"/>
              </a:rPr>
              <a:t>yaratıcılık</a:t>
            </a:r>
            <a:r>
              <a:rPr sz="2200" spc="-25" dirty="0">
                <a:latin typeface="Calibri"/>
                <a:cs typeface="Calibri"/>
              </a:rPr>
              <a:t> </a:t>
            </a:r>
            <a:r>
              <a:rPr sz="2200" spc="-5" dirty="0">
                <a:latin typeface="Calibri"/>
                <a:cs typeface="Calibri"/>
              </a:rPr>
              <a:t>için </a:t>
            </a:r>
            <a:r>
              <a:rPr sz="2200" spc="-480" dirty="0">
                <a:latin typeface="Calibri"/>
                <a:cs typeface="Calibri"/>
              </a:rPr>
              <a:t> </a:t>
            </a:r>
            <a:r>
              <a:rPr sz="2200" spc="-25" dirty="0">
                <a:latin typeface="Calibri"/>
                <a:cs typeface="Calibri"/>
              </a:rPr>
              <a:t>özel</a:t>
            </a:r>
            <a:r>
              <a:rPr sz="2200" spc="-15" dirty="0">
                <a:latin typeface="Calibri"/>
                <a:cs typeface="Calibri"/>
              </a:rPr>
              <a:t> </a:t>
            </a:r>
            <a:r>
              <a:rPr sz="2200" spc="-5" dirty="0">
                <a:latin typeface="Calibri"/>
                <a:cs typeface="Calibri"/>
              </a:rPr>
              <a:t>departmanların </a:t>
            </a:r>
            <a:r>
              <a:rPr sz="2200" dirty="0">
                <a:latin typeface="Calibri"/>
                <a:cs typeface="Calibri"/>
              </a:rPr>
              <a:t> </a:t>
            </a:r>
            <a:r>
              <a:rPr sz="2200" spc="-10" dirty="0">
                <a:latin typeface="Calibri"/>
                <a:cs typeface="Calibri"/>
              </a:rPr>
              <a:t>kurulması</a:t>
            </a:r>
            <a:endParaRPr sz="2200">
              <a:latin typeface="Calibri"/>
              <a:cs typeface="Calibri"/>
            </a:endParaRPr>
          </a:p>
          <a:p>
            <a:pPr marL="320040" marR="243840" indent="-229235">
              <a:lnSpc>
                <a:spcPts val="2380"/>
              </a:lnSpc>
              <a:spcBef>
                <a:spcPts val="985"/>
              </a:spcBef>
              <a:buFont typeface="Arial MT"/>
              <a:buChar char="•"/>
              <a:tabLst>
                <a:tab pos="320040" algn="l"/>
                <a:tab pos="320675" algn="l"/>
              </a:tabLst>
            </a:pPr>
            <a:r>
              <a:rPr sz="2200" spc="-30" dirty="0">
                <a:latin typeface="Calibri"/>
                <a:cs typeface="Calibri"/>
              </a:rPr>
              <a:t>Yaratıcı</a:t>
            </a:r>
            <a:r>
              <a:rPr sz="2200" spc="-50" dirty="0">
                <a:latin typeface="Calibri"/>
                <a:cs typeface="Calibri"/>
              </a:rPr>
              <a:t> </a:t>
            </a:r>
            <a:r>
              <a:rPr sz="2200" spc="-10" dirty="0">
                <a:latin typeface="Calibri"/>
                <a:cs typeface="Calibri"/>
              </a:rPr>
              <a:t>problem</a:t>
            </a:r>
            <a:r>
              <a:rPr sz="2200" spc="-30" dirty="0">
                <a:latin typeface="Calibri"/>
                <a:cs typeface="Calibri"/>
              </a:rPr>
              <a:t> </a:t>
            </a:r>
            <a:r>
              <a:rPr sz="2200" spc="-15" dirty="0">
                <a:latin typeface="Calibri"/>
                <a:cs typeface="Calibri"/>
              </a:rPr>
              <a:t>çözme </a:t>
            </a:r>
            <a:r>
              <a:rPr sz="2200" spc="-484" dirty="0">
                <a:latin typeface="Calibri"/>
                <a:cs typeface="Calibri"/>
              </a:rPr>
              <a:t> </a:t>
            </a:r>
            <a:r>
              <a:rPr sz="2200" spc="-5" dirty="0">
                <a:latin typeface="Calibri"/>
                <a:cs typeface="Calibri"/>
              </a:rPr>
              <a:t>tekniklerinin</a:t>
            </a:r>
            <a:endParaRPr sz="2200">
              <a:latin typeface="Calibri"/>
              <a:cs typeface="Calibri"/>
            </a:endParaRPr>
          </a:p>
          <a:p>
            <a:pPr marL="320040">
              <a:lnSpc>
                <a:spcPts val="2335"/>
              </a:lnSpc>
            </a:pPr>
            <a:r>
              <a:rPr sz="2200" spc="-10" dirty="0">
                <a:latin typeface="Calibri"/>
                <a:cs typeface="Calibri"/>
              </a:rPr>
              <a:t>uygulanıyor</a:t>
            </a:r>
            <a:r>
              <a:rPr sz="2200" spc="-35" dirty="0">
                <a:latin typeface="Calibri"/>
                <a:cs typeface="Calibri"/>
              </a:rPr>
              <a:t> </a:t>
            </a:r>
            <a:r>
              <a:rPr sz="2200" spc="-5" dirty="0">
                <a:latin typeface="Calibri"/>
                <a:cs typeface="Calibri"/>
              </a:rPr>
              <a:t>olması</a:t>
            </a:r>
            <a:endParaRPr sz="2200">
              <a:latin typeface="Calibri"/>
              <a:cs typeface="Calibri"/>
            </a:endParaRPr>
          </a:p>
        </p:txBody>
      </p:sp>
      <p:sp>
        <p:nvSpPr>
          <p:cNvPr id="10" name="object 10"/>
          <p:cNvSpPr txBox="1"/>
          <p:nvPr/>
        </p:nvSpPr>
        <p:spPr>
          <a:xfrm>
            <a:off x="1109421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28</a:t>
            </a:r>
            <a:endParaRPr sz="12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8;p16">
            <a:extLst>
              <a:ext uri="{FF2B5EF4-FFF2-40B4-BE49-F238E27FC236}">
                <a16:creationId xmlns:a16="http://schemas.microsoft.com/office/drawing/2014/main" id="{36EF0A2A-31D5-445B-8F81-14D42DE9EE4A}"/>
              </a:ext>
            </a:extLst>
          </p:cNvPr>
          <p:cNvSpPr txBox="1">
            <a:spLocks noGrp="1"/>
          </p:cNvSpPr>
          <p:nvPr>
            <p:ph type="title"/>
          </p:nvPr>
        </p:nvSpPr>
        <p:spPr>
          <a:xfrm>
            <a:off x="473075" y="609600"/>
            <a:ext cx="11245850" cy="4572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b="1"/>
              <a:t>MÜHENDİSLER </a:t>
            </a:r>
            <a:endParaRPr b="1"/>
          </a:p>
          <a:p>
            <a:pPr marL="0" lvl="0" indent="0" algn="just" rtl="0">
              <a:spcBef>
                <a:spcPts val="1200"/>
              </a:spcBef>
              <a:spcAft>
                <a:spcPts val="0"/>
              </a:spcAft>
              <a:buNone/>
            </a:pPr>
            <a:r>
              <a:rPr lang="fr"/>
              <a:t>Sanayi üretimi uzun zamandır mühendislerin odak noktası olmuştur. Yalın üretim, Altı Sigma ve Kaizen gibi felsefi devrimlerin hepsi üretime ivme kazandırdı. Üretim yöneticilerinin ve mühendislerinin üretimlerine bakış ve değer verme şeklini değiştirerek birçok şirket mükemmel sonuçlar gördü. </a:t>
            </a:r>
            <a:endParaRPr/>
          </a:p>
          <a:p>
            <a:pPr marL="0" lvl="0" indent="0" algn="just" rtl="0">
              <a:spcBef>
                <a:spcPts val="1200"/>
              </a:spcBef>
              <a:spcAft>
                <a:spcPts val="1200"/>
              </a:spcAft>
              <a:buNone/>
            </a:pPr>
            <a:r>
              <a:rPr lang="fr"/>
              <a:t>Yalın yönetim okulu'nun kökleri Japonya'daki Toyota üretim sistemine dayanmaktadır.</a:t>
            </a:r>
            <a:endParaRPr/>
          </a:p>
        </p:txBody>
      </p:sp>
    </p:spTree>
    <p:extLst>
      <p:ext uri="{BB962C8B-B14F-4D97-AF65-F5344CB8AC3E}">
        <p14:creationId xmlns:p14="http://schemas.microsoft.com/office/powerpoint/2010/main" val="827212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 y="0"/>
            <a:ext cx="12192000" cy="6858000"/>
            <a:chOff x="19" y="0"/>
            <a:chExt cx="12192000" cy="6858000"/>
          </a:xfrm>
        </p:grpSpPr>
        <p:pic>
          <p:nvPicPr>
            <p:cNvPr id="3" name="object 3"/>
            <p:cNvPicPr/>
            <p:nvPr/>
          </p:nvPicPr>
          <p:blipFill>
            <a:blip r:embed="rId2" cstate="print"/>
            <a:stretch>
              <a:fillRect/>
            </a:stretch>
          </p:blipFill>
          <p:spPr>
            <a:xfrm>
              <a:off x="19" y="0"/>
              <a:ext cx="12191980" cy="6857997"/>
            </a:xfrm>
            <a:prstGeom prst="rect">
              <a:avLst/>
            </a:prstGeom>
          </p:spPr>
        </p:pic>
        <p:sp>
          <p:nvSpPr>
            <p:cNvPr id="4" name="object 4"/>
            <p:cNvSpPr/>
            <p:nvPr/>
          </p:nvSpPr>
          <p:spPr>
            <a:xfrm>
              <a:off x="336880" y="384809"/>
              <a:ext cx="4269105" cy="5769610"/>
            </a:xfrm>
            <a:custGeom>
              <a:avLst/>
              <a:gdLst/>
              <a:ahLst/>
              <a:cxnLst/>
              <a:rect l="l" t="t" r="r" b="b"/>
              <a:pathLst>
                <a:path w="4269105" h="5769610">
                  <a:moveTo>
                    <a:pt x="0" y="5769610"/>
                  </a:moveTo>
                  <a:lnTo>
                    <a:pt x="4268774" y="5769610"/>
                  </a:lnTo>
                  <a:lnTo>
                    <a:pt x="4268774" y="0"/>
                  </a:lnTo>
                  <a:lnTo>
                    <a:pt x="0" y="0"/>
                  </a:lnTo>
                  <a:lnTo>
                    <a:pt x="0" y="5769610"/>
                  </a:lnTo>
                  <a:close/>
                </a:path>
              </a:pathLst>
            </a:custGeom>
            <a:solidFill>
              <a:srgbClr val="FFFFFF">
                <a:alpha val="90194"/>
              </a:srgbClr>
            </a:solidFill>
          </p:spPr>
          <p:txBody>
            <a:bodyPr wrap="square" lIns="0" tIns="0" rIns="0" bIns="0" rtlCol="0"/>
            <a:lstStyle/>
            <a:p>
              <a:endParaRPr/>
            </a:p>
          </p:txBody>
        </p:sp>
        <p:sp>
          <p:nvSpPr>
            <p:cNvPr id="5" name="object 5"/>
            <p:cNvSpPr/>
            <p:nvPr/>
          </p:nvSpPr>
          <p:spPr>
            <a:xfrm>
              <a:off x="273380" y="257809"/>
              <a:ext cx="4459605" cy="6023610"/>
            </a:xfrm>
            <a:custGeom>
              <a:avLst/>
              <a:gdLst/>
              <a:ahLst/>
              <a:cxnLst/>
              <a:rect l="l" t="t" r="r" b="b"/>
              <a:pathLst>
                <a:path w="4459605" h="6023610">
                  <a:moveTo>
                    <a:pt x="4408475" y="50800"/>
                  </a:moveTo>
                  <a:lnTo>
                    <a:pt x="50800" y="50800"/>
                  </a:lnTo>
                  <a:lnTo>
                    <a:pt x="50800" y="127000"/>
                  </a:lnTo>
                  <a:lnTo>
                    <a:pt x="50800" y="5896610"/>
                  </a:lnTo>
                  <a:lnTo>
                    <a:pt x="127000" y="5896610"/>
                  </a:lnTo>
                  <a:lnTo>
                    <a:pt x="127000" y="127000"/>
                  </a:lnTo>
                  <a:lnTo>
                    <a:pt x="4332275" y="127000"/>
                  </a:lnTo>
                  <a:lnTo>
                    <a:pt x="4332275" y="5896610"/>
                  </a:lnTo>
                  <a:lnTo>
                    <a:pt x="4408475" y="5896622"/>
                  </a:lnTo>
                  <a:lnTo>
                    <a:pt x="4408475" y="127000"/>
                  </a:lnTo>
                  <a:lnTo>
                    <a:pt x="4408475" y="126873"/>
                  </a:lnTo>
                  <a:lnTo>
                    <a:pt x="4408475" y="50800"/>
                  </a:lnTo>
                  <a:close/>
                </a:path>
                <a:path w="4459605" h="6023610">
                  <a:moveTo>
                    <a:pt x="4459275" y="0"/>
                  </a:moveTo>
                  <a:lnTo>
                    <a:pt x="4433875" y="0"/>
                  </a:lnTo>
                  <a:lnTo>
                    <a:pt x="4433875" y="25400"/>
                  </a:lnTo>
                  <a:lnTo>
                    <a:pt x="4433875" y="5998210"/>
                  </a:lnTo>
                  <a:lnTo>
                    <a:pt x="25400" y="5998210"/>
                  </a:lnTo>
                  <a:lnTo>
                    <a:pt x="25400" y="25400"/>
                  </a:lnTo>
                  <a:lnTo>
                    <a:pt x="4433875" y="25400"/>
                  </a:lnTo>
                  <a:lnTo>
                    <a:pt x="4433875" y="0"/>
                  </a:lnTo>
                  <a:lnTo>
                    <a:pt x="0" y="0"/>
                  </a:lnTo>
                  <a:lnTo>
                    <a:pt x="0" y="25400"/>
                  </a:lnTo>
                  <a:lnTo>
                    <a:pt x="0" y="5998210"/>
                  </a:lnTo>
                  <a:lnTo>
                    <a:pt x="0" y="6023610"/>
                  </a:lnTo>
                  <a:lnTo>
                    <a:pt x="4459275" y="6023610"/>
                  </a:lnTo>
                  <a:lnTo>
                    <a:pt x="4459275" y="5998222"/>
                  </a:lnTo>
                  <a:lnTo>
                    <a:pt x="4459275" y="25400"/>
                  </a:lnTo>
                  <a:lnTo>
                    <a:pt x="4459275" y="25273"/>
                  </a:lnTo>
                  <a:lnTo>
                    <a:pt x="4459275" y="0"/>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673709" y="803529"/>
            <a:ext cx="3319779" cy="922655"/>
          </a:xfrm>
          <a:prstGeom prst="rect">
            <a:avLst/>
          </a:prstGeom>
        </p:spPr>
        <p:txBody>
          <a:bodyPr vert="horz" wrap="square" lIns="0" tIns="65405" rIns="0" bIns="0" rtlCol="0">
            <a:spAutoFit/>
          </a:bodyPr>
          <a:lstStyle/>
          <a:p>
            <a:pPr marL="12700" marR="5080">
              <a:lnSpc>
                <a:spcPts val="3350"/>
              </a:lnSpc>
              <a:spcBef>
                <a:spcPts val="515"/>
              </a:spcBef>
            </a:pPr>
            <a:r>
              <a:rPr sz="3100" spc="-30" dirty="0">
                <a:latin typeface="Calibri Light"/>
                <a:cs typeface="Calibri Light"/>
              </a:rPr>
              <a:t>yaratıcılığın</a:t>
            </a:r>
            <a:r>
              <a:rPr sz="3100" spc="-95" dirty="0">
                <a:latin typeface="Calibri Light"/>
                <a:cs typeface="Calibri Light"/>
              </a:rPr>
              <a:t> </a:t>
            </a:r>
            <a:r>
              <a:rPr sz="3100" spc="-30" dirty="0">
                <a:latin typeface="Calibri Light"/>
                <a:cs typeface="Calibri Light"/>
              </a:rPr>
              <a:t>önündeki </a:t>
            </a:r>
            <a:r>
              <a:rPr sz="3100" spc="-685" dirty="0">
                <a:latin typeface="Calibri Light"/>
                <a:cs typeface="Calibri Light"/>
              </a:rPr>
              <a:t> </a:t>
            </a:r>
            <a:r>
              <a:rPr sz="3100" spc="-20" dirty="0">
                <a:latin typeface="Calibri Light"/>
                <a:cs typeface="Calibri Light"/>
              </a:rPr>
              <a:t>başlıca</a:t>
            </a:r>
            <a:r>
              <a:rPr sz="3100" spc="-85" dirty="0">
                <a:latin typeface="Calibri Light"/>
                <a:cs typeface="Calibri Light"/>
              </a:rPr>
              <a:t> </a:t>
            </a:r>
            <a:r>
              <a:rPr sz="3100" spc="-25" dirty="0">
                <a:latin typeface="Calibri Light"/>
                <a:cs typeface="Calibri Light"/>
              </a:rPr>
              <a:t>engeller</a:t>
            </a:r>
            <a:endParaRPr sz="3100">
              <a:latin typeface="Calibri Light"/>
              <a:cs typeface="Calibri Light"/>
            </a:endParaRPr>
          </a:p>
        </p:txBody>
      </p:sp>
      <p:sp>
        <p:nvSpPr>
          <p:cNvPr id="7" name="object 7"/>
          <p:cNvSpPr txBox="1"/>
          <p:nvPr/>
        </p:nvSpPr>
        <p:spPr>
          <a:xfrm>
            <a:off x="415544" y="2256866"/>
            <a:ext cx="2653665" cy="360680"/>
          </a:xfrm>
          <a:prstGeom prst="rect">
            <a:avLst/>
          </a:prstGeom>
        </p:spPr>
        <p:txBody>
          <a:bodyPr vert="horz" wrap="square" lIns="0" tIns="12065" rIns="0" bIns="0" rtlCol="0">
            <a:spAutoFit/>
          </a:bodyPr>
          <a:lstStyle/>
          <a:p>
            <a:pPr marL="241300" indent="-229235">
              <a:lnSpc>
                <a:spcPct val="100000"/>
              </a:lnSpc>
              <a:spcBef>
                <a:spcPts val="95"/>
              </a:spcBef>
              <a:buFont typeface="Arial MT"/>
              <a:buChar char="•"/>
              <a:tabLst>
                <a:tab pos="241300" algn="l"/>
                <a:tab pos="241935" algn="l"/>
              </a:tabLst>
            </a:pPr>
            <a:r>
              <a:rPr sz="2200" spc="-10" dirty="0">
                <a:latin typeface="Calibri"/>
                <a:cs typeface="Calibri"/>
              </a:rPr>
              <a:t>Değişime</a:t>
            </a:r>
            <a:r>
              <a:rPr sz="2200" dirty="0">
                <a:latin typeface="Calibri"/>
                <a:cs typeface="Calibri"/>
              </a:rPr>
              <a:t> </a:t>
            </a:r>
            <a:r>
              <a:rPr sz="2200" spc="-20" dirty="0">
                <a:latin typeface="Calibri"/>
                <a:cs typeface="Calibri"/>
              </a:rPr>
              <a:t>karşı </a:t>
            </a:r>
            <a:r>
              <a:rPr sz="2200" spc="-10" dirty="0">
                <a:latin typeface="Calibri"/>
                <a:cs typeface="Calibri"/>
              </a:rPr>
              <a:t>direnç</a:t>
            </a:r>
            <a:endParaRPr sz="2200">
              <a:latin typeface="Calibri"/>
              <a:cs typeface="Calibri"/>
            </a:endParaRPr>
          </a:p>
        </p:txBody>
      </p:sp>
      <p:sp>
        <p:nvSpPr>
          <p:cNvPr id="8" name="object 8"/>
          <p:cNvSpPr txBox="1"/>
          <p:nvPr/>
        </p:nvSpPr>
        <p:spPr>
          <a:xfrm>
            <a:off x="415544" y="2652141"/>
            <a:ext cx="4679950" cy="360680"/>
          </a:xfrm>
          <a:prstGeom prst="rect">
            <a:avLst/>
          </a:prstGeom>
        </p:spPr>
        <p:txBody>
          <a:bodyPr vert="horz" wrap="square" lIns="0" tIns="12065" rIns="0" bIns="0" rtlCol="0">
            <a:spAutoFit/>
          </a:bodyPr>
          <a:lstStyle/>
          <a:p>
            <a:pPr marL="241300" indent="-229235">
              <a:lnSpc>
                <a:spcPct val="100000"/>
              </a:lnSpc>
              <a:spcBef>
                <a:spcPts val="95"/>
              </a:spcBef>
              <a:buFont typeface="Arial MT"/>
              <a:buChar char="•"/>
              <a:tabLst>
                <a:tab pos="241300" algn="l"/>
                <a:tab pos="241935" algn="l"/>
              </a:tabLst>
            </a:pPr>
            <a:r>
              <a:rPr sz="2200" spc="-25" dirty="0">
                <a:latin typeface="Calibri"/>
                <a:cs typeface="Calibri"/>
              </a:rPr>
              <a:t>Yaratıcılığa </a:t>
            </a:r>
            <a:r>
              <a:rPr sz="2200" spc="-10" dirty="0">
                <a:latin typeface="Calibri"/>
                <a:cs typeface="Calibri"/>
              </a:rPr>
              <a:t>vakit</a:t>
            </a:r>
            <a:r>
              <a:rPr sz="2200" spc="-15" dirty="0">
                <a:latin typeface="Calibri"/>
                <a:cs typeface="Calibri"/>
              </a:rPr>
              <a:t> </a:t>
            </a:r>
            <a:r>
              <a:rPr sz="2200" spc="-20" dirty="0">
                <a:latin typeface="Calibri"/>
                <a:cs typeface="Calibri"/>
              </a:rPr>
              <a:t>ayıramayan </a:t>
            </a:r>
            <a:r>
              <a:rPr sz="2200" spc="-10" dirty="0">
                <a:latin typeface="Calibri"/>
                <a:cs typeface="Calibri"/>
              </a:rPr>
              <a:t>sabırsız</a:t>
            </a:r>
            <a:r>
              <a:rPr sz="2200" spc="-5" dirty="0">
                <a:latin typeface="Calibri"/>
                <a:cs typeface="Calibri"/>
              </a:rPr>
              <a:t> </a:t>
            </a:r>
            <a:r>
              <a:rPr sz="2200" spc="-10" dirty="0">
                <a:latin typeface="Calibri"/>
                <a:cs typeface="Calibri"/>
              </a:rPr>
              <a:t>bir</a:t>
            </a:r>
            <a:endParaRPr sz="2200">
              <a:latin typeface="Calibri"/>
              <a:cs typeface="Calibri"/>
            </a:endParaRPr>
          </a:p>
        </p:txBody>
      </p:sp>
      <p:sp>
        <p:nvSpPr>
          <p:cNvPr id="9" name="object 9"/>
          <p:cNvSpPr txBox="1"/>
          <p:nvPr/>
        </p:nvSpPr>
        <p:spPr>
          <a:xfrm>
            <a:off x="415544" y="2858795"/>
            <a:ext cx="2784475" cy="817880"/>
          </a:xfrm>
          <a:prstGeom prst="rect">
            <a:avLst/>
          </a:prstGeom>
        </p:spPr>
        <p:txBody>
          <a:bodyPr vert="horz" wrap="square" lIns="0" tIns="73660" rIns="0" bIns="0" rtlCol="0">
            <a:spAutoFit/>
          </a:bodyPr>
          <a:lstStyle/>
          <a:p>
            <a:pPr marL="241300">
              <a:lnSpc>
                <a:spcPct val="100000"/>
              </a:lnSpc>
              <a:spcBef>
                <a:spcPts val="580"/>
              </a:spcBef>
              <a:tabLst>
                <a:tab pos="1932939" algn="l"/>
              </a:tabLst>
            </a:pPr>
            <a:r>
              <a:rPr sz="2200" spc="-10" dirty="0">
                <a:latin typeface="Calibri"/>
                <a:cs typeface="Calibri"/>
              </a:rPr>
              <a:t>küresel</a:t>
            </a:r>
            <a:r>
              <a:rPr sz="2200" spc="10" dirty="0">
                <a:latin typeface="Calibri"/>
                <a:cs typeface="Calibri"/>
              </a:rPr>
              <a:t> </a:t>
            </a:r>
            <a:r>
              <a:rPr sz="2200" spc="-15" dirty="0">
                <a:latin typeface="Calibri"/>
                <a:cs typeface="Calibri"/>
              </a:rPr>
              <a:t>düzen	</a:t>
            </a:r>
            <a:r>
              <a:rPr sz="2200" spc="-10" dirty="0">
                <a:latin typeface="Calibri"/>
                <a:cs typeface="Calibri"/>
              </a:rPr>
              <a:t>anlayışı</a:t>
            </a:r>
            <a:endParaRPr sz="2200">
              <a:latin typeface="Calibri"/>
              <a:cs typeface="Calibri"/>
            </a:endParaRPr>
          </a:p>
          <a:p>
            <a:pPr marL="241300" indent="-229235">
              <a:lnSpc>
                <a:spcPct val="100000"/>
              </a:lnSpc>
              <a:spcBef>
                <a:spcPts val="480"/>
              </a:spcBef>
              <a:buFont typeface="Arial MT"/>
              <a:buChar char="•"/>
              <a:tabLst>
                <a:tab pos="241300" algn="l"/>
                <a:tab pos="241935" algn="l"/>
              </a:tabLst>
            </a:pPr>
            <a:r>
              <a:rPr sz="2200" spc="-5" dirty="0">
                <a:latin typeface="Calibri"/>
                <a:cs typeface="Calibri"/>
              </a:rPr>
              <a:t>Anlık</a:t>
            </a:r>
            <a:r>
              <a:rPr sz="2200" spc="-25" dirty="0">
                <a:latin typeface="Calibri"/>
                <a:cs typeface="Calibri"/>
              </a:rPr>
              <a:t> </a:t>
            </a:r>
            <a:r>
              <a:rPr sz="2200" spc="-15" dirty="0">
                <a:latin typeface="Calibri"/>
                <a:cs typeface="Calibri"/>
              </a:rPr>
              <a:t>cevap</a:t>
            </a:r>
            <a:r>
              <a:rPr sz="2200" spc="-5" dirty="0">
                <a:latin typeface="Calibri"/>
                <a:cs typeface="Calibri"/>
              </a:rPr>
              <a:t> </a:t>
            </a:r>
            <a:r>
              <a:rPr sz="2200" spc="-15" dirty="0">
                <a:latin typeface="Calibri"/>
                <a:cs typeface="Calibri"/>
              </a:rPr>
              <a:t>ihtiyacı</a:t>
            </a:r>
            <a:endParaRPr sz="2200">
              <a:latin typeface="Calibri"/>
              <a:cs typeface="Calibri"/>
            </a:endParaRPr>
          </a:p>
        </p:txBody>
      </p:sp>
      <p:sp>
        <p:nvSpPr>
          <p:cNvPr id="10" name="object 10"/>
          <p:cNvSpPr txBox="1"/>
          <p:nvPr/>
        </p:nvSpPr>
        <p:spPr>
          <a:xfrm>
            <a:off x="415544" y="3651346"/>
            <a:ext cx="4589780" cy="815340"/>
          </a:xfrm>
          <a:prstGeom prst="rect">
            <a:avLst/>
          </a:prstGeom>
        </p:spPr>
        <p:txBody>
          <a:bodyPr vert="horz" wrap="square" lIns="0" tIns="72390" rIns="0" bIns="0" rtlCol="0">
            <a:spAutoFit/>
          </a:bodyPr>
          <a:lstStyle/>
          <a:p>
            <a:pPr marL="241300" indent="-229235">
              <a:lnSpc>
                <a:spcPct val="100000"/>
              </a:lnSpc>
              <a:spcBef>
                <a:spcPts val="570"/>
              </a:spcBef>
              <a:buFont typeface="Arial MT"/>
              <a:buChar char="•"/>
              <a:tabLst>
                <a:tab pos="241300" algn="l"/>
                <a:tab pos="241935" algn="l"/>
              </a:tabLst>
            </a:pPr>
            <a:r>
              <a:rPr sz="2200" spc="-10" dirty="0">
                <a:latin typeface="Calibri"/>
                <a:cs typeface="Calibri"/>
              </a:rPr>
              <a:t>Değişimin</a:t>
            </a:r>
            <a:r>
              <a:rPr sz="2200" spc="5" dirty="0">
                <a:latin typeface="Calibri"/>
                <a:cs typeface="Calibri"/>
              </a:rPr>
              <a:t> </a:t>
            </a:r>
            <a:r>
              <a:rPr sz="2200" spc="-20" dirty="0">
                <a:latin typeface="Calibri"/>
                <a:cs typeface="Calibri"/>
              </a:rPr>
              <a:t>tehlike</a:t>
            </a:r>
            <a:r>
              <a:rPr sz="2200" spc="20" dirty="0">
                <a:latin typeface="Calibri"/>
                <a:cs typeface="Calibri"/>
              </a:rPr>
              <a:t> </a:t>
            </a:r>
            <a:r>
              <a:rPr sz="2200" spc="-20" dirty="0">
                <a:latin typeface="Calibri"/>
                <a:cs typeface="Calibri"/>
              </a:rPr>
              <a:t>yaratacağı</a:t>
            </a:r>
            <a:r>
              <a:rPr sz="2200" spc="5" dirty="0">
                <a:latin typeface="Calibri"/>
                <a:cs typeface="Calibri"/>
              </a:rPr>
              <a:t> </a:t>
            </a:r>
            <a:r>
              <a:rPr sz="2200" spc="-10" dirty="0">
                <a:latin typeface="Calibri"/>
                <a:cs typeface="Calibri"/>
              </a:rPr>
              <a:t>düşüncesi</a:t>
            </a:r>
            <a:endParaRPr sz="2200">
              <a:latin typeface="Calibri"/>
              <a:cs typeface="Calibri"/>
            </a:endParaRPr>
          </a:p>
          <a:p>
            <a:pPr marL="241300" indent="-229235">
              <a:lnSpc>
                <a:spcPct val="100000"/>
              </a:lnSpc>
              <a:spcBef>
                <a:spcPts val="470"/>
              </a:spcBef>
              <a:buFont typeface="Arial MT"/>
              <a:buChar char="•"/>
              <a:tabLst>
                <a:tab pos="241300" algn="l"/>
                <a:tab pos="241935" algn="l"/>
              </a:tabLst>
            </a:pPr>
            <a:r>
              <a:rPr sz="2200" spc="-15" dirty="0">
                <a:latin typeface="Calibri"/>
                <a:cs typeface="Calibri"/>
              </a:rPr>
              <a:t>Zayıf</a:t>
            </a:r>
            <a:r>
              <a:rPr sz="2200" spc="-10" dirty="0">
                <a:latin typeface="Calibri"/>
                <a:cs typeface="Calibri"/>
              </a:rPr>
              <a:t> </a:t>
            </a:r>
            <a:r>
              <a:rPr sz="2200" spc="-15" dirty="0">
                <a:latin typeface="Calibri"/>
                <a:cs typeface="Calibri"/>
              </a:rPr>
              <a:t>ve</a:t>
            </a:r>
            <a:r>
              <a:rPr sz="2200" spc="-10" dirty="0">
                <a:latin typeface="Calibri"/>
                <a:cs typeface="Calibri"/>
              </a:rPr>
              <a:t> </a:t>
            </a:r>
            <a:r>
              <a:rPr sz="2200" spc="-5" dirty="0">
                <a:latin typeface="Calibri"/>
                <a:cs typeface="Calibri"/>
              </a:rPr>
              <a:t>donanımsız,</a:t>
            </a:r>
            <a:r>
              <a:rPr sz="2200" spc="5" dirty="0">
                <a:latin typeface="Calibri"/>
                <a:cs typeface="Calibri"/>
              </a:rPr>
              <a:t> </a:t>
            </a:r>
            <a:r>
              <a:rPr sz="2200" spc="-10" dirty="0">
                <a:latin typeface="Calibri"/>
                <a:cs typeface="Calibri"/>
              </a:rPr>
              <a:t>tanımlanmamış</a:t>
            </a:r>
            <a:endParaRPr sz="2200">
              <a:latin typeface="Calibri"/>
              <a:cs typeface="Calibri"/>
            </a:endParaRPr>
          </a:p>
        </p:txBody>
      </p:sp>
      <p:sp>
        <p:nvSpPr>
          <p:cNvPr id="11" name="object 11"/>
          <p:cNvSpPr txBox="1"/>
          <p:nvPr/>
        </p:nvSpPr>
        <p:spPr>
          <a:xfrm>
            <a:off x="415544" y="4312818"/>
            <a:ext cx="3099435" cy="2004060"/>
          </a:xfrm>
          <a:prstGeom prst="rect">
            <a:avLst/>
          </a:prstGeom>
        </p:spPr>
        <p:txBody>
          <a:bodyPr vert="horz" wrap="square" lIns="0" tIns="73660" rIns="0" bIns="0" rtlCol="0">
            <a:spAutoFit/>
          </a:bodyPr>
          <a:lstStyle/>
          <a:p>
            <a:pPr marL="241300">
              <a:lnSpc>
                <a:spcPct val="100000"/>
              </a:lnSpc>
              <a:spcBef>
                <a:spcPts val="580"/>
              </a:spcBef>
            </a:pPr>
            <a:r>
              <a:rPr sz="2200" spc="-10" dirty="0">
                <a:latin typeface="Calibri"/>
                <a:cs typeface="Calibri"/>
              </a:rPr>
              <a:t>problem</a:t>
            </a:r>
            <a:r>
              <a:rPr sz="2200" spc="-20" dirty="0">
                <a:latin typeface="Calibri"/>
                <a:cs typeface="Calibri"/>
              </a:rPr>
              <a:t> </a:t>
            </a:r>
            <a:r>
              <a:rPr sz="2200" spc="-15" dirty="0">
                <a:latin typeface="Calibri"/>
                <a:cs typeface="Calibri"/>
              </a:rPr>
              <a:t>ve</a:t>
            </a:r>
            <a:r>
              <a:rPr sz="2200" spc="-20" dirty="0">
                <a:latin typeface="Calibri"/>
                <a:cs typeface="Calibri"/>
              </a:rPr>
              <a:t> </a:t>
            </a:r>
            <a:r>
              <a:rPr sz="2200" spc="-10" dirty="0">
                <a:latin typeface="Calibri"/>
                <a:cs typeface="Calibri"/>
              </a:rPr>
              <a:t>hedefler</a:t>
            </a:r>
            <a:endParaRPr sz="2200">
              <a:latin typeface="Calibri"/>
              <a:cs typeface="Calibri"/>
            </a:endParaRPr>
          </a:p>
          <a:p>
            <a:pPr marL="241300" indent="-229235">
              <a:lnSpc>
                <a:spcPct val="100000"/>
              </a:lnSpc>
              <a:spcBef>
                <a:spcPts val="484"/>
              </a:spcBef>
              <a:buFont typeface="Arial MT"/>
              <a:buChar char="•"/>
              <a:tabLst>
                <a:tab pos="241300" algn="l"/>
                <a:tab pos="241935" algn="l"/>
              </a:tabLst>
            </a:pPr>
            <a:r>
              <a:rPr sz="2200" spc="-5" dirty="0">
                <a:latin typeface="Calibri"/>
                <a:cs typeface="Calibri"/>
              </a:rPr>
              <a:t>Alışkanlıklar</a:t>
            </a:r>
            <a:endParaRPr sz="2200">
              <a:latin typeface="Calibri"/>
              <a:cs typeface="Calibri"/>
            </a:endParaRPr>
          </a:p>
          <a:p>
            <a:pPr marL="241300" indent="-229235">
              <a:lnSpc>
                <a:spcPct val="100000"/>
              </a:lnSpc>
              <a:spcBef>
                <a:spcPts val="465"/>
              </a:spcBef>
              <a:buFont typeface="Arial MT"/>
              <a:buChar char="•"/>
              <a:tabLst>
                <a:tab pos="241300" algn="l"/>
                <a:tab pos="241935" algn="l"/>
              </a:tabLst>
            </a:pPr>
            <a:r>
              <a:rPr sz="2200" spc="-15" dirty="0">
                <a:latin typeface="Calibri"/>
                <a:cs typeface="Calibri"/>
              </a:rPr>
              <a:t>“İcat </a:t>
            </a:r>
            <a:r>
              <a:rPr sz="2200" spc="-10" dirty="0">
                <a:latin typeface="Calibri"/>
                <a:cs typeface="Calibri"/>
              </a:rPr>
              <a:t>Çıkarma”</a:t>
            </a:r>
            <a:r>
              <a:rPr sz="2200" spc="-20" dirty="0">
                <a:latin typeface="Calibri"/>
                <a:cs typeface="Calibri"/>
              </a:rPr>
              <a:t> </a:t>
            </a:r>
            <a:r>
              <a:rPr sz="2200" spc="-10" dirty="0">
                <a:latin typeface="Calibri"/>
                <a:cs typeface="Calibri"/>
              </a:rPr>
              <a:t>sendromu</a:t>
            </a:r>
            <a:endParaRPr sz="2200">
              <a:latin typeface="Calibri"/>
              <a:cs typeface="Calibri"/>
            </a:endParaRPr>
          </a:p>
          <a:p>
            <a:pPr marL="241300" indent="-229235">
              <a:lnSpc>
                <a:spcPct val="100000"/>
              </a:lnSpc>
              <a:spcBef>
                <a:spcPts val="470"/>
              </a:spcBef>
              <a:buFont typeface="Arial MT"/>
              <a:buChar char="•"/>
              <a:tabLst>
                <a:tab pos="241300" algn="l"/>
                <a:tab pos="241935" algn="l"/>
              </a:tabLst>
            </a:pPr>
            <a:r>
              <a:rPr sz="2200" spc="-5" dirty="0">
                <a:latin typeface="Calibri"/>
                <a:cs typeface="Calibri"/>
              </a:rPr>
              <a:t>Geçmiş</a:t>
            </a:r>
            <a:r>
              <a:rPr sz="2200" spc="-25" dirty="0">
                <a:latin typeface="Calibri"/>
                <a:cs typeface="Calibri"/>
              </a:rPr>
              <a:t> </a:t>
            </a:r>
            <a:r>
              <a:rPr sz="2200" spc="-5" dirty="0">
                <a:latin typeface="Calibri"/>
                <a:cs typeface="Calibri"/>
              </a:rPr>
              <a:t>tecrübeler</a:t>
            </a:r>
            <a:endParaRPr sz="2200">
              <a:latin typeface="Calibri"/>
              <a:cs typeface="Calibri"/>
            </a:endParaRPr>
          </a:p>
          <a:p>
            <a:pPr marL="241300" indent="-229235">
              <a:lnSpc>
                <a:spcPct val="100000"/>
              </a:lnSpc>
              <a:spcBef>
                <a:spcPts val="480"/>
              </a:spcBef>
              <a:buFont typeface="Arial MT"/>
              <a:buChar char="•"/>
              <a:tabLst>
                <a:tab pos="241300" algn="l"/>
                <a:tab pos="241935" algn="l"/>
              </a:tabLst>
            </a:pPr>
            <a:r>
              <a:rPr sz="2200" spc="-5" dirty="0">
                <a:latin typeface="Calibri"/>
                <a:cs typeface="Calibri"/>
              </a:rPr>
              <a:t>Riski</a:t>
            </a:r>
            <a:r>
              <a:rPr sz="2200" spc="-15" dirty="0">
                <a:latin typeface="Calibri"/>
                <a:cs typeface="Calibri"/>
              </a:rPr>
              <a:t> </a:t>
            </a:r>
            <a:r>
              <a:rPr sz="2200" spc="-25" dirty="0">
                <a:latin typeface="Calibri"/>
                <a:cs typeface="Calibri"/>
              </a:rPr>
              <a:t>göze</a:t>
            </a:r>
            <a:r>
              <a:rPr sz="2200" dirty="0">
                <a:latin typeface="Calibri"/>
                <a:cs typeface="Calibri"/>
              </a:rPr>
              <a:t> </a:t>
            </a:r>
            <a:r>
              <a:rPr sz="2200" spc="-5" dirty="0">
                <a:latin typeface="Calibri"/>
                <a:cs typeface="Calibri"/>
              </a:rPr>
              <a:t>alamamak</a:t>
            </a:r>
            <a:endParaRPr sz="2200">
              <a:latin typeface="Calibri"/>
              <a:cs typeface="Calibri"/>
            </a:endParaRPr>
          </a:p>
        </p:txBody>
      </p:sp>
      <p:sp>
        <p:nvSpPr>
          <p:cNvPr id="12" name="object 12"/>
          <p:cNvSpPr txBox="1"/>
          <p:nvPr/>
        </p:nvSpPr>
        <p:spPr>
          <a:xfrm>
            <a:off x="415544" y="6351828"/>
            <a:ext cx="4662170" cy="360680"/>
          </a:xfrm>
          <a:prstGeom prst="rect">
            <a:avLst/>
          </a:prstGeom>
        </p:spPr>
        <p:txBody>
          <a:bodyPr vert="horz" wrap="square" lIns="0" tIns="12065" rIns="0" bIns="0" rtlCol="0">
            <a:spAutoFit/>
          </a:bodyPr>
          <a:lstStyle/>
          <a:p>
            <a:pPr marL="241300" indent="-229235">
              <a:lnSpc>
                <a:spcPct val="100000"/>
              </a:lnSpc>
              <a:spcBef>
                <a:spcPts val="95"/>
              </a:spcBef>
              <a:buFont typeface="Arial MT"/>
              <a:buChar char="•"/>
              <a:tabLst>
                <a:tab pos="241300" algn="l"/>
                <a:tab pos="241935" algn="l"/>
              </a:tabLst>
            </a:pPr>
            <a:r>
              <a:rPr sz="2200" spc="-5" dirty="0">
                <a:latin typeface="Calibri"/>
                <a:cs typeface="Calibri"/>
              </a:rPr>
              <a:t>Geçmiş</a:t>
            </a:r>
            <a:r>
              <a:rPr sz="2200" spc="10" dirty="0">
                <a:latin typeface="Calibri"/>
                <a:cs typeface="Calibri"/>
              </a:rPr>
              <a:t> </a:t>
            </a:r>
            <a:r>
              <a:rPr sz="2200" spc="-10" dirty="0">
                <a:latin typeface="Calibri"/>
                <a:cs typeface="Calibri"/>
              </a:rPr>
              <a:t>tecrübelerden</a:t>
            </a:r>
            <a:r>
              <a:rPr sz="2200" spc="5" dirty="0">
                <a:latin typeface="Calibri"/>
                <a:cs typeface="Calibri"/>
              </a:rPr>
              <a:t> </a:t>
            </a:r>
            <a:r>
              <a:rPr sz="2200" spc="-15" dirty="0">
                <a:latin typeface="Calibri"/>
                <a:cs typeface="Calibri"/>
              </a:rPr>
              <a:t>ders</a:t>
            </a:r>
            <a:r>
              <a:rPr sz="2200" spc="-5" dirty="0">
                <a:latin typeface="Calibri"/>
                <a:cs typeface="Calibri"/>
              </a:rPr>
              <a:t> alınmaması</a:t>
            </a:r>
            <a:endParaRPr sz="2200">
              <a:latin typeface="Calibri"/>
              <a:cs typeface="Calibri"/>
            </a:endParaRPr>
          </a:p>
        </p:txBody>
      </p:sp>
      <p:sp>
        <p:nvSpPr>
          <p:cNvPr id="13" name="object 13"/>
          <p:cNvSpPr txBox="1"/>
          <p:nvPr/>
        </p:nvSpPr>
        <p:spPr>
          <a:xfrm>
            <a:off x="11094211" y="6427114"/>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29</a:t>
            </a:r>
            <a:endParaRPr sz="12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
        <p:nvSpPr>
          <p:cNvPr id="3" name="object 3"/>
          <p:cNvSpPr txBox="1">
            <a:spLocks noGrp="1"/>
          </p:cNvSpPr>
          <p:nvPr>
            <p:ph type="title"/>
          </p:nvPr>
        </p:nvSpPr>
        <p:spPr>
          <a:xfrm>
            <a:off x="818184" y="1137030"/>
            <a:ext cx="1438275" cy="665480"/>
          </a:xfrm>
          <a:prstGeom prst="rect">
            <a:avLst/>
          </a:prstGeom>
        </p:spPr>
        <p:txBody>
          <a:bodyPr vert="horz" wrap="square" lIns="0" tIns="12700" rIns="0" bIns="0" rtlCol="0">
            <a:spAutoFit/>
          </a:bodyPr>
          <a:lstStyle/>
          <a:p>
            <a:pPr marL="12700">
              <a:lnSpc>
                <a:spcPct val="100000"/>
              </a:lnSpc>
              <a:spcBef>
                <a:spcPts val="100"/>
              </a:spcBef>
            </a:pPr>
            <a:r>
              <a:rPr sz="4200" spc="-35" dirty="0">
                <a:solidFill>
                  <a:srgbClr val="FFFFFF"/>
                </a:solidFill>
                <a:latin typeface="Calibri Light"/>
                <a:cs typeface="Calibri Light"/>
              </a:rPr>
              <a:t>Sonuç</a:t>
            </a:r>
            <a:r>
              <a:rPr sz="4000" spc="-35" dirty="0">
                <a:solidFill>
                  <a:srgbClr val="FFFFFF"/>
                </a:solidFill>
                <a:latin typeface="Calibri Light"/>
                <a:cs typeface="Calibri Light"/>
              </a:rPr>
              <a:t>;</a:t>
            </a:r>
            <a:endParaRPr sz="4000">
              <a:latin typeface="Calibri Light"/>
              <a:cs typeface="Calibri Light"/>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31</a:t>
            </a:fld>
            <a:endParaRPr dirty="0"/>
          </a:p>
        </p:txBody>
      </p:sp>
      <p:sp>
        <p:nvSpPr>
          <p:cNvPr id="4" name="object 4"/>
          <p:cNvSpPr txBox="1">
            <a:spLocks noGrp="1"/>
          </p:cNvSpPr>
          <p:nvPr>
            <p:ph type="body" idx="1"/>
          </p:nvPr>
        </p:nvSpPr>
        <p:spPr>
          <a:prstGeom prst="rect">
            <a:avLst/>
          </a:prstGeom>
        </p:spPr>
        <p:txBody>
          <a:bodyPr vert="horz" wrap="square" lIns="0" tIns="104140" rIns="0" bIns="0" rtlCol="0">
            <a:spAutoFit/>
          </a:bodyPr>
          <a:lstStyle/>
          <a:p>
            <a:pPr marL="3277235" indent="-228600">
              <a:lnSpc>
                <a:spcPct val="100000"/>
              </a:lnSpc>
              <a:spcBef>
                <a:spcPts val="820"/>
              </a:spcBef>
              <a:buFont typeface="Arial MT"/>
              <a:buChar char="•"/>
              <a:tabLst>
                <a:tab pos="3277235" algn="l"/>
              </a:tabLst>
            </a:pPr>
            <a:r>
              <a:rPr spc="-20" dirty="0"/>
              <a:t>inovasyon</a:t>
            </a:r>
            <a:r>
              <a:rPr spc="10" dirty="0"/>
              <a:t> </a:t>
            </a:r>
            <a:r>
              <a:rPr spc="-10" dirty="0"/>
              <a:t>sürdürülebilir</a:t>
            </a:r>
            <a:r>
              <a:rPr spc="25" dirty="0"/>
              <a:t> </a:t>
            </a:r>
            <a:r>
              <a:rPr spc="-10" dirty="0"/>
              <a:t>rekabetin </a:t>
            </a:r>
            <a:r>
              <a:rPr spc="-5" dirty="0"/>
              <a:t>temel</a:t>
            </a:r>
            <a:r>
              <a:rPr spc="-10" dirty="0"/>
              <a:t> </a:t>
            </a:r>
            <a:r>
              <a:rPr spc="-5" dirty="0"/>
              <a:t>dinamiklerinden</a:t>
            </a:r>
            <a:r>
              <a:rPr spc="10" dirty="0"/>
              <a:t> </a:t>
            </a:r>
            <a:r>
              <a:rPr spc="-5" dirty="0"/>
              <a:t>biri</a:t>
            </a:r>
          </a:p>
          <a:p>
            <a:pPr marL="3277235" indent="-228600">
              <a:lnSpc>
                <a:spcPct val="100000"/>
              </a:lnSpc>
              <a:spcBef>
                <a:spcPts val="720"/>
              </a:spcBef>
              <a:buFont typeface="Arial MT"/>
              <a:buChar char="•"/>
              <a:tabLst>
                <a:tab pos="3277235" algn="l"/>
              </a:tabLst>
            </a:pPr>
            <a:r>
              <a:rPr spc="-15" dirty="0"/>
              <a:t>inovasyon</a:t>
            </a:r>
            <a:r>
              <a:rPr spc="-50" dirty="0"/>
              <a:t> </a:t>
            </a:r>
            <a:r>
              <a:rPr dirty="0"/>
              <a:t>için;</a:t>
            </a:r>
          </a:p>
          <a:p>
            <a:pPr marL="3790315" lvl="1" indent="-285115">
              <a:lnSpc>
                <a:spcPct val="100000"/>
              </a:lnSpc>
              <a:spcBef>
                <a:spcPts val="280"/>
              </a:spcBef>
              <a:buFont typeface="Arial MT"/>
              <a:buChar char="•"/>
              <a:tabLst>
                <a:tab pos="3790315" algn="l"/>
                <a:tab pos="3790950" algn="l"/>
              </a:tabLst>
            </a:pPr>
            <a:r>
              <a:rPr sz="2000" spc="-5" dirty="0">
                <a:solidFill>
                  <a:srgbClr val="FFFFFF"/>
                </a:solidFill>
                <a:latin typeface="Calibri"/>
                <a:cs typeface="Calibri"/>
              </a:rPr>
              <a:t>toplumsal</a:t>
            </a:r>
            <a:r>
              <a:rPr sz="2000" spc="-10" dirty="0">
                <a:solidFill>
                  <a:srgbClr val="FFFFFF"/>
                </a:solidFill>
                <a:latin typeface="Calibri"/>
                <a:cs typeface="Calibri"/>
              </a:rPr>
              <a:t> </a:t>
            </a:r>
            <a:r>
              <a:rPr sz="2000" spc="-5" dirty="0">
                <a:solidFill>
                  <a:srgbClr val="FFFFFF"/>
                </a:solidFill>
                <a:latin typeface="Calibri"/>
                <a:cs typeface="Calibri"/>
              </a:rPr>
              <a:t>bir</a:t>
            </a:r>
            <a:r>
              <a:rPr sz="2000" spc="-20" dirty="0">
                <a:solidFill>
                  <a:srgbClr val="FFFFFF"/>
                </a:solidFill>
                <a:latin typeface="Calibri"/>
                <a:cs typeface="Calibri"/>
              </a:rPr>
              <a:t> </a:t>
            </a:r>
            <a:r>
              <a:rPr sz="2000" spc="-5" dirty="0">
                <a:solidFill>
                  <a:srgbClr val="FFFFFF"/>
                </a:solidFill>
                <a:latin typeface="Calibri"/>
                <a:cs typeface="Calibri"/>
              </a:rPr>
              <a:t>farkındalık,</a:t>
            </a:r>
            <a:endParaRPr sz="2000">
              <a:latin typeface="Calibri"/>
              <a:cs typeface="Calibri"/>
            </a:endParaRPr>
          </a:p>
          <a:p>
            <a:pPr marL="3734435" lvl="1" indent="-228600">
              <a:lnSpc>
                <a:spcPct val="100000"/>
              </a:lnSpc>
              <a:spcBef>
                <a:spcPts val="265"/>
              </a:spcBef>
              <a:buFont typeface="Arial MT"/>
              <a:buChar char="•"/>
              <a:tabLst>
                <a:tab pos="3733800" algn="l"/>
                <a:tab pos="3734435" algn="l"/>
              </a:tabLst>
            </a:pPr>
            <a:r>
              <a:rPr sz="2000" spc="-5" dirty="0">
                <a:solidFill>
                  <a:srgbClr val="FFFFFF"/>
                </a:solidFill>
                <a:latin typeface="Calibri"/>
                <a:cs typeface="Calibri"/>
              </a:rPr>
              <a:t>yeniliğe</a:t>
            </a:r>
            <a:r>
              <a:rPr sz="2000" spc="-35" dirty="0">
                <a:solidFill>
                  <a:srgbClr val="FFFFFF"/>
                </a:solidFill>
                <a:latin typeface="Calibri"/>
                <a:cs typeface="Calibri"/>
              </a:rPr>
              <a:t> </a:t>
            </a:r>
            <a:r>
              <a:rPr sz="2000" dirty="0">
                <a:solidFill>
                  <a:srgbClr val="FFFFFF"/>
                </a:solidFill>
                <a:latin typeface="Calibri"/>
                <a:cs typeface="Calibri"/>
              </a:rPr>
              <a:t>açık</a:t>
            </a:r>
            <a:r>
              <a:rPr sz="2000" spc="-15" dirty="0">
                <a:solidFill>
                  <a:srgbClr val="FFFFFF"/>
                </a:solidFill>
                <a:latin typeface="Calibri"/>
                <a:cs typeface="Calibri"/>
              </a:rPr>
              <a:t> </a:t>
            </a:r>
            <a:r>
              <a:rPr sz="2000" spc="-5" dirty="0">
                <a:solidFill>
                  <a:srgbClr val="FFFFFF"/>
                </a:solidFill>
                <a:latin typeface="Calibri"/>
                <a:cs typeface="Calibri"/>
              </a:rPr>
              <a:t>olmak,</a:t>
            </a:r>
            <a:endParaRPr sz="2000">
              <a:latin typeface="Calibri"/>
              <a:cs typeface="Calibri"/>
            </a:endParaRPr>
          </a:p>
          <a:p>
            <a:pPr marL="3734435" lvl="1" indent="-228600">
              <a:lnSpc>
                <a:spcPct val="100000"/>
              </a:lnSpc>
              <a:spcBef>
                <a:spcPts val="254"/>
              </a:spcBef>
              <a:buFont typeface="Arial MT"/>
              <a:buChar char="•"/>
              <a:tabLst>
                <a:tab pos="3733800" algn="l"/>
                <a:tab pos="3734435" algn="l"/>
              </a:tabLst>
            </a:pPr>
            <a:r>
              <a:rPr sz="2000" dirty="0">
                <a:solidFill>
                  <a:srgbClr val="FFFFFF"/>
                </a:solidFill>
                <a:latin typeface="Calibri"/>
                <a:cs typeface="Calibri"/>
              </a:rPr>
              <a:t>ÜLKE</a:t>
            </a:r>
            <a:r>
              <a:rPr sz="2000" spc="-45" dirty="0">
                <a:solidFill>
                  <a:srgbClr val="FFFFFF"/>
                </a:solidFill>
                <a:latin typeface="Calibri"/>
                <a:cs typeface="Calibri"/>
              </a:rPr>
              <a:t> </a:t>
            </a:r>
            <a:r>
              <a:rPr sz="2000" spc="-5" dirty="0">
                <a:solidFill>
                  <a:srgbClr val="FFFFFF"/>
                </a:solidFill>
                <a:latin typeface="Calibri"/>
                <a:cs typeface="Calibri"/>
              </a:rPr>
              <a:t>yönetiminin</a:t>
            </a:r>
            <a:r>
              <a:rPr sz="2000" spc="-20" dirty="0">
                <a:solidFill>
                  <a:srgbClr val="FFFFFF"/>
                </a:solidFill>
                <a:latin typeface="Calibri"/>
                <a:cs typeface="Calibri"/>
              </a:rPr>
              <a:t> </a:t>
            </a:r>
            <a:r>
              <a:rPr sz="2000" spc="-10" dirty="0">
                <a:solidFill>
                  <a:srgbClr val="FFFFFF"/>
                </a:solidFill>
                <a:latin typeface="Calibri"/>
                <a:cs typeface="Calibri"/>
              </a:rPr>
              <a:t>katkısı</a:t>
            </a:r>
            <a:endParaRPr sz="2000">
              <a:latin typeface="Calibri"/>
              <a:cs typeface="Calibri"/>
            </a:endParaRPr>
          </a:p>
          <a:p>
            <a:pPr marL="3734435" lvl="1" indent="-228600">
              <a:lnSpc>
                <a:spcPct val="100000"/>
              </a:lnSpc>
              <a:spcBef>
                <a:spcPts val="260"/>
              </a:spcBef>
              <a:buFont typeface="Arial MT"/>
              <a:buChar char="•"/>
              <a:tabLst>
                <a:tab pos="3733800" algn="l"/>
                <a:tab pos="3734435" algn="l"/>
              </a:tabLst>
            </a:pPr>
            <a:r>
              <a:rPr sz="2000" spc="-10" dirty="0">
                <a:solidFill>
                  <a:srgbClr val="FFFFFF"/>
                </a:solidFill>
                <a:latin typeface="Calibri"/>
                <a:cs typeface="Calibri"/>
              </a:rPr>
              <a:t>yenilikçi</a:t>
            </a:r>
            <a:r>
              <a:rPr sz="2000" spc="-5" dirty="0">
                <a:solidFill>
                  <a:srgbClr val="FFFFFF"/>
                </a:solidFill>
                <a:latin typeface="Calibri"/>
                <a:cs typeface="Calibri"/>
              </a:rPr>
              <a:t> işletme</a:t>
            </a:r>
            <a:r>
              <a:rPr sz="2000" spc="25" dirty="0">
                <a:solidFill>
                  <a:srgbClr val="FFFFFF"/>
                </a:solidFill>
                <a:latin typeface="Calibri"/>
                <a:cs typeface="Calibri"/>
              </a:rPr>
              <a:t> </a:t>
            </a:r>
            <a:r>
              <a:rPr sz="2000" dirty="0">
                <a:solidFill>
                  <a:srgbClr val="FFFFFF"/>
                </a:solidFill>
                <a:latin typeface="Calibri"/>
                <a:cs typeface="Calibri"/>
              </a:rPr>
              <a:t>kültürü</a:t>
            </a:r>
            <a:r>
              <a:rPr sz="2000" spc="-15" dirty="0">
                <a:solidFill>
                  <a:srgbClr val="FFFFFF"/>
                </a:solidFill>
                <a:latin typeface="Calibri"/>
                <a:cs typeface="Calibri"/>
              </a:rPr>
              <a:t> </a:t>
            </a:r>
            <a:r>
              <a:rPr sz="2000" spc="-10" dirty="0">
                <a:solidFill>
                  <a:srgbClr val="FFFFFF"/>
                </a:solidFill>
                <a:latin typeface="Calibri"/>
                <a:cs typeface="Calibri"/>
              </a:rPr>
              <a:t>gerekir</a:t>
            </a:r>
            <a:endParaRPr sz="2000">
              <a:latin typeface="Calibri"/>
              <a:cs typeface="Calibri"/>
            </a:endParaRPr>
          </a:p>
          <a:p>
            <a:pPr marL="3277235" indent="-228600">
              <a:lnSpc>
                <a:spcPct val="100000"/>
              </a:lnSpc>
              <a:spcBef>
                <a:spcPts val="695"/>
              </a:spcBef>
              <a:buFont typeface="Arial MT"/>
              <a:buChar char="•"/>
              <a:tabLst>
                <a:tab pos="3277235" algn="l"/>
              </a:tabLst>
            </a:pPr>
            <a:r>
              <a:rPr spc="-5" dirty="0"/>
              <a:t>başarılı bir </a:t>
            </a:r>
            <a:r>
              <a:rPr spc="-15" dirty="0"/>
              <a:t>inovasyon</a:t>
            </a:r>
            <a:r>
              <a:rPr dirty="0"/>
              <a:t> için</a:t>
            </a:r>
            <a:r>
              <a:rPr spc="-20" dirty="0"/>
              <a:t> </a:t>
            </a:r>
            <a:r>
              <a:rPr spc="-5" dirty="0"/>
              <a:t>öncelikli</a:t>
            </a:r>
            <a:r>
              <a:rPr spc="-10" dirty="0"/>
              <a:t> ihtiyaç:</a:t>
            </a:r>
            <a:r>
              <a:rPr spc="-30" dirty="0"/>
              <a:t> </a:t>
            </a:r>
            <a:r>
              <a:rPr spc="-20" dirty="0"/>
              <a:t>strateji</a:t>
            </a:r>
          </a:p>
          <a:p>
            <a:pPr marL="3277235" indent="-228600">
              <a:lnSpc>
                <a:spcPct val="100000"/>
              </a:lnSpc>
              <a:spcBef>
                <a:spcPts val="710"/>
              </a:spcBef>
              <a:buFont typeface="Arial MT"/>
              <a:buChar char="•"/>
              <a:tabLst>
                <a:tab pos="3277235" algn="l"/>
              </a:tabLst>
            </a:pPr>
            <a:r>
              <a:rPr spc="-5" dirty="0"/>
              <a:t>işletme</a:t>
            </a:r>
            <a:r>
              <a:rPr spc="-40" dirty="0"/>
              <a:t> </a:t>
            </a:r>
            <a:r>
              <a:rPr dirty="0"/>
              <a:t>içerisinde;</a:t>
            </a:r>
          </a:p>
          <a:p>
            <a:pPr marL="3734435" lvl="1" indent="-228600">
              <a:lnSpc>
                <a:spcPct val="100000"/>
              </a:lnSpc>
              <a:spcBef>
                <a:spcPts val="280"/>
              </a:spcBef>
              <a:buFont typeface="Arial MT"/>
              <a:buChar char="•"/>
              <a:tabLst>
                <a:tab pos="3733800" algn="l"/>
                <a:tab pos="3734435" algn="l"/>
              </a:tabLst>
            </a:pPr>
            <a:r>
              <a:rPr sz="2000" spc="-15" dirty="0">
                <a:solidFill>
                  <a:srgbClr val="FFFFFF"/>
                </a:solidFill>
                <a:latin typeface="Calibri"/>
                <a:cs typeface="Calibri"/>
              </a:rPr>
              <a:t>inovasyon </a:t>
            </a:r>
            <a:r>
              <a:rPr sz="2000" spc="-5" dirty="0">
                <a:solidFill>
                  <a:srgbClr val="FFFFFF"/>
                </a:solidFill>
                <a:latin typeface="Calibri"/>
                <a:cs typeface="Calibri"/>
              </a:rPr>
              <a:t>fikirlerinin</a:t>
            </a:r>
            <a:r>
              <a:rPr sz="2000" spc="40" dirty="0">
                <a:solidFill>
                  <a:srgbClr val="FFFFFF"/>
                </a:solidFill>
                <a:latin typeface="Calibri"/>
                <a:cs typeface="Calibri"/>
              </a:rPr>
              <a:t> </a:t>
            </a:r>
            <a:r>
              <a:rPr sz="2000" spc="-10" dirty="0">
                <a:solidFill>
                  <a:srgbClr val="FFFFFF"/>
                </a:solidFill>
                <a:latin typeface="Calibri"/>
                <a:cs typeface="Calibri"/>
              </a:rPr>
              <a:t>geliştirilerek</a:t>
            </a:r>
            <a:r>
              <a:rPr sz="2000" spc="45" dirty="0">
                <a:solidFill>
                  <a:srgbClr val="FFFFFF"/>
                </a:solidFill>
                <a:latin typeface="Calibri"/>
                <a:cs typeface="Calibri"/>
              </a:rPr>
              <a:t> </a:t>
            </a:r>
            <a:r>
              <a:rPr sz="2000" spc="-5" dirty="0">
                <a:solidFill>
                  <a:srgbClr val="FFFFFF"/>
                </a:solidFill>
                <a:latin typeface="Calibri"/>
                <a:cs typeface="Calibri"/>
              </a:rPr>
              <a:t>tartışılması</a:t>
            </a:r>
            <a:endParaRPr sz="2000">
              <a:latin typeface="Calibri"/>
              <a:cs typeface="Calibri"/>
            </a:endParaRPr>
          </a:p>
          <a:p>
            <a:pPr marL="3734435" lvl="1" indent="-228600">
              <a:lnSpc>
                <a:spcPct val="100000"/>
              </a:lnSpc>
              <a:spcBef>
                <a:spcPts val="265"/>
              </a:spcBef>
              <a:buFont typeface="Arial MT"/>
              <a:buChar char="•"/>
              <a:tabLst>
                <a:tab pos="3733800" algn="l"/>
                <a:tab pos="3734435" algn="l"/>
              </a:tabLst>
            </a:pPr>
            <a:r>
              <a:rPr sz="2000" dirty="0">
                <a:solidFill>
                  <a:srgbClr val="FFFFFF"/>
                </a:solidFill>
                <a:latin typeface="Calibri"/>
                <a:cs typeface="Calibri"/>
              </a:rPr>
              <a:t>esnek</a:t>
            </a:r>
            <a:r>
              <a:rPr sz="2000" spc="-20" dirty="0">
                <a:solidFill>
                  <a:srgbClr val="FFFFFF"/>
                </a:solidFill>
                <a:latin typeface="Calibri"/>
                <a:cs typeface="Calibri"/>
              </a:rPr>
              <a:t> </a:t>
            </a:r>
            <a:r>
              <a:rPr sz="2000" spc="-5" dirty="0">
                <a:solidFill>
                  <a:srgbClr val="FFFFFF"/>
                </a:solidFill>
                <a:latin typeface="Calibri"/>
                <a:cs typeface="Calibri"/>
              </a:rPr>
              <a:t>bir</a:t>
            </a:r>
            <a:r>
              <a:rPr sz="2000" spc="-15" dirty="0">
                <a:solidFill>
                  <a:srgbClr val="FFFFFF"/>
                </a:solidFill>
                <a:latin typeface="Calibri"/>
                <a:cs typeface="Calibri"/>
              </a:rPr>
              <a:t> </a:t>
            </a:r>
            <a:r>
              <a:rPr sz="2000" spc="-5" dirty="0">
                <a:solidFill>
                  <a:srgbClr val="FFFFFF"/>
                </a:solidFill>
                <a:latin typeface="Calibri"/>
                <a:cs typeface="Calibri"/>
              </a:rPr>
              <a:t>işletme</a:t>
            </a:r>
            <a:r>
              <a:rPr sz="2000" spc="15" dirty="0">
                <a:solidFill>
                  <a:srgbClr val="FFFFFF"/>
                </a:solidFill>
                <a:latin typeface="Calibri"/>
                <a:cs typeface="Calibri"/>
              </a:rPr>
              <a:t> </a:t>
            </a:r>
            <a:r>
              <a:rPr sz="2000" spc="-5" dirty="0">
                <a:solidFill>
                  <a:srgbClr val="FFFFFF"/>
                </a:solidFill>
                <a:latin typeface="Calibri"/>
                <a:cs typeface="Calibri"/>
              </a:rPr>
              <a:t>yapısı</a:t>
            </a:r>
            <a:endParaRPr sz="2000">
              <a:latin typeface="Calibri"/>
              <a:cs typeface="Calibri"/>
            </a:endParaRPr>
          </a:p>
          <a:p>
            <a:pPr marL="3734435" lvl="1" indent="-228600">
              <a:lnSpc>
                <a:spcPct val="100000"/>
              </a:lnSpc>
              <a:spcBef>
                <a:spcPts val="265"/>
              </a:spcBef>
              <a:buFont typeface="Arial MT"/>
              <a:buChar char="•"/>
              <a:tabLst>
                <a:tab pos="3733800" algn="l"/>
                <a:tab pos="3734435" algn="l"/>
              </a:tabLst>
            </a:pPr>
            <a:r>
              <a:rPr sz="2000" spc="-15" dirty="0">
                <a:solidFill>
                  <a:srgbClr val="FFFFFF"/>
                </a:solidFill>
                <a:latin typeface="Calibri"/>
                <a:cs typeface="Calibri"/>
              </a:rPr>
              <a:t>inovasyonu</a:t>
            </a:r>
            <a:r>
              <a:rPr sz="2000" spc="-30" dirty="0">
                <a:solidFill>
                  <a:srgbClr val="FFFFFF"/>
                </a:solidFill>
                <a:latin typeface="Calibri"/>
                <a:cs typeface="Calibri"/>
              </a:rPr>
              <a:t> </a:t>
            </a:r>
            <a:r>
              <a:rPr sz="2000" spc="-10" dirty="0">
                <a:solidFill>
                  <a:srgbClr val="FFFFFF"/>
                </a:solidFill>
                <a:latin typeface="Calibri"/>
                <a:cs typeface="Calibri"/>
              </a:rPr>
              <a:t>destekleyen</a:t>
            </a:r>
            <a:r>
              <a:rPr sz="2000" spc="20" dirty="0">
                <a:solidFill>
                  <a:srgbClr val="FFFFFF"/>
                </a:solidFill>
                <a:latin typeface="Calibri"/>
                <a:cs typeface="Calibri"/>
              </a:rPr>
              <a:t> </a:t>
            </a:r>
            <a:r>
              <a:rPr sz="2000" spc="-5" dirty="0">
                <a:solidFill>
                  <a:srgbClr val="FFFFFF"/>
                </a:solidFill>
                <a:latin typeface="Calibri"/>
                <a:cs typeface="Calibri"/>
              </a:rPr>
              <a:t>bir</a:t>
            </a:r>
            <a:r>
              <a:rPr sz="2000" dirty="0">
                <a:solidFill>
                  <a:srgbClr val="FFFFFF"/>
                </a:solidFill>
                <a:latin typeface="Calibri"/>
                <a:cs typeface="Calibri"/>
              </a:rPr>
              <a:t> </a:t>
            </a:r>
            <a:r>
              <a:rPr sz="2000" spc="-5" dirty="0">
                <a:solidFill>
                  <a:srgbClr val="FFFFFF"/>
                </a:solidFill>
                <a:latin typeface="Calibri"/>
                <a:cs typeface="Calibri"/>
              </a:rPr>
              <a:t>lider</a:t>
            </a:r>
            <a:r>
              <a:rPr sz="2000" dirty="0">
                <a:solidFill>
                  <a:srgbClr val="FFFFFF"/>
                </a:solidFill>
                <a:latin typeface="Calibri"/>
                <a:cs typeface="Calibri"/>
              </a:rPr>
              <a:t> </a:t>
            </a:r>
            <a:r>
              <a:rPr sz="2000" spc="-15" dirty="0">
                <a:solidFill>
                  <a:srgbClr val="FFFFFF"/>
                </a:solidFill>
                <a:latin typeface="Calibri"/>
                <a:cs typeface="Calibri"/>
              </a:rPr>
              <a:t>ve</a:t>
            </a:r>
            <a:r>
              <a:rPr sz="2000" spc="15" dirty="0">
                <a:solidFill>
                  <a:srgbClr val="FFFFFF"/>
                </a:solidFill>
                <a:latin typeface="Calibri"/>
                <a:cs typeface="Calibri"/>
              </a:rPr>
              <a:t> </a:t>
            </a:r>
            <a:r>
              <a:rPr sz="2000" spc="-5" dirty="0">
                <a:solidFill>
                  <a:srgbClr val="FFFFFF"/>
                </a:solidFill>
                <a:latin typeface="Calibri"/>
                <a:cs typeface="Calibri"/>
              </a:rPr>
              <a:t>yönetim</a:t>
            </a:r>
            <a:r>
              <a:rPr sz="2000" spc="-15" dirty="0">
                <a:solidFill>
                  <a:srgbClr val="FFFFFF"/>
                </a:solidFill>
                <a:latin typeface="Calibri"/>
                <a:cs typeface="Calibri"/>
              </a:rPr>
              <a:t> </a:t>
            </a:r>
            <a:r>
              <a:rPr sz="2000" spc="-5" dirty="0">
                <a:solidFill>
                  <a:srgbClr val="FFFFFF"/>
                </a:solidFill>
                <a:latin typeface="Calibri"/>
                <a:cs typeface="Calibri"/>
              </a:rPr>
              <a:t>anlayışı</a:t>
            </a:r>
            <a:endParaRPr sz="20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3F9285-0414-4A5E-A306-6A9080789B6F}"/>
              </a:ext>
            </a:extLst>
          </p:cNvPr>
          <p:cNvSpPr>
            <a:spLocks noGrp="1"/>
          </p:cNvSpPr>
          <p:nvPr>
            <p:ph type="title"/>
          </p:nvPr>
        </p:nvSpPr>
        <p:spPr>
          <a:xfrm>
            <a:off x="472693" y="381000"/>
            <a:ext cx="11246611" cy="1477328"/>
          </a:xfrm>
        </p:spPr>
        <p:txBody>
          <a:bodyPr/>
          <a:lstStyle/>
          <a:p>
            <a:pPr marL="0" lvl="0" indent="0" rtl="0">
              <a:spcBef>
                <a:spcPts val="0"/>
              </a:spcBef>
              <a:spcAft>
                <a:spcPts val="0"/>
              </a:spcAft>
            </a:pPr>
            <a:r>
              <a:rPr lang="fr-FR" b="1">
                <a:solidFill>
                  <a:schemeClr val="tx1">
                    <a:lumMod val="50000"/>
                  </a:schemeClr>
                </a:solidFill>
              </a:rPr>
              <a:t>Fikir üretme teknikleri</a:t>
            </a:r>
            <a:br>
              <a:rPr lang="fr-FR" b="1">
                <a:solidFill>
                  <a:schemeClr val="tx1">
                    <a:lumMod val="50000"/>
                  </a:schemeClr>
                </a:solidFill>
              </a:rPr>
            </a:br>
            <a:r>
              <a:rPr lang="fr-FR" b="1">
                <a:solidFill>
                  <a:schemeClr val="tx1">
                    <a:lumMod val="50000"/>
                  </a:schemeClr>
                </a:solidFill>
              </a:rPr>
              <a:t>1-Beyin fırtınası</a:t>
            </a:r>
            <a:br>
              <a:rPr lang="fr-FR" b="1">
                <a:solidFill>
                  <a:schemeClr val="tx1">
                    <a:lumMod val="50000"/>
                  </a:schemeClr>
                </a:solidFill>
              </a:rPr>
            </a:br>
            <a:endParaRPr lang="LID4096"/>
          </a:p>
        </p:txBody>
      </p:sp>
      <p:sp>
        <p:nvSpPr>
          <p:cNvPr id="3" name="Metin Yer Tutucusu 2">
            <a:extLst>
              <a:ext uri="{FF2B5EF4-FFF2-40B4-BE49-F238E27FC236}">
                <a16:creationId xmlns:a16="http://schemas.microsoft.com/office/drawing/2014/main" id="{E3F02082-FF4C-4880-9325-1F456141EAAC}"/>
              </a:ext>
            </a:extLst>
          </p:cNvPr>
          <p:cNvSpPr>
            <a:spLocks noGrp="1"/>
          </p:cNvSpPr>
          <p:nvPr>
            <p:ph type="body" idx="1"/>
          </p:nvPr>
        </p:nvSpPr>
        <p:spPr>
          <a:xfrm>
            <a:off x="4419600" y="1524000"/>
            <a:ext cx="7104122" cy="4572000"/>
          </a:xfrm>
        </p:spPr>
        <p:txBody>
          <a:bodyPr/>
          <a:lstStyle/>
          <a:p>
            <a:pPr marL="0" marR="38100" lvl="0" indent="0" algn="just" rtl="0">
              <a:lnSpc>
                <a:spcPct val="128571"/>
              </a:lnSpc>
              <a:spcBef>
                <a:spcPts val="0"/>
              </a:spcBef>
              <a:spcAft>
                <a:spcPts val="0"/>
              </a:spcAft>
              <a:buNone/>
            </a:pPr>
            <a:r>
              <a:rPr lang="fr-FR" sz="2400">
                <a:solidFill>
                  <a:srgbClr val="202124"/>
                </a:solidFill>
                <a:latin typeface="Arial"/>
                <a:ea typeface="Arial"/>
                <a:cs typeface="Arial"/>
                <a:sym typeface="Arial"/>
              </a:rPr>
              <a:t>Beyin fırtınası süreci, problem çözme yöntemlerini belirlemek için fikirlerin üretilmesi iken, tersine beyin fırtınası, o sorunun nedenleri hakkında düşünmekle başlar. Sorunun nedenlerine odaklanmak bazen çözüme odaklanmaktan daha verimli olabilir. Olası nedenleri bularak, sorunun nedenini çözmek veya önlemek için proaktif olarak çalışabilirsiniz. Ekipler genellikle ürünleri ve hizmetleri iyileştirmek için ters beyin fırtınası kullanır.</a:t>
            </a:r>
          </a:p>
          <a:p>
            <a:pPr marL="0" lvl="0" indent="0" algn="l" rtl="0">
              <a:spcBef>
                <a:spcPts val="0"/>
              </a:spcBef>
              <a:spcAft>
                <a:spcPts val="1200"/>
              </a:spcAft>
              <a:buNone/>
            </a:pPr>
            <a:endParaRPr lang="fr-FR"/>
          </a:p>
          <a:p>
            <a:endParaRPr lang="LID4096"/>
          </a:p>
        </p:txBody>
      </p:sp>
      <p:pic>
        <p:nvPicPr>
          <p:cNvPr id="4" name="Resim 3">
            <a:extLst>
              <a:ext uri="{FF2B5EF4-FFF2-40B4-BE49-F238E27FC236}">
                <a16:creationId xmlns:a16="http://schemas.microsoft.com/office/drawing/2014/main" id="{EB3E6809-5ACD-4D9B-9BB0-6096B1D7C8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3995418" cy="2962275"/>
          </a:xfrm>
          <a:prstGeom prst="rect">
            <a:avLst/>
          </a:prstGeom>
          <a:noFill/>
          <a:ln>
            <a:noFill/>
          </a:ln>
        </p:spPr>
      </p:pic>
    </p:spTree>
    <p:extLst>
      <p:ext uri="{BB962C8B-B14F-4D97-AF65-F5344CB8AC3E}">
        <p14:creationId xmlns:p14="http://schemas.microsoft.com/office/powerpoint/2010/main" val="3937888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EEF052-25C0-4406-945A-742FEF1E4C33}"/>
              </a:ext>
            </a:extLst>
          </p:cNvPr>
          <p:cNvSpPr>
            <a:spLocks noGrp="1"/>
          </p:cNvSpPr>
          <p:nvPr>
            <p:ph type="title"/>
          </p:nvPr>
        </p:nvSpPr>
        <p:spPr>
          <a:xfrm>
            <a:off x="235766" y="512910"/>
            <a:ext cx="11246611" cy="492443"/>
          </a:xfrm>
        </p:spPr>
        <p:txBody>
          <a:bodyPr/>
          <a:lstStyle/>
          <a:p>
            <a:r>
              <a:rPr lang="fr" sz="3200" b="1">
                <a:solidFill>
                  <a:schemeClr val="tx1">
                    <a:lumMod val="50000"/>
                  </a:schemeClr>
                </a:solidFill>
              </a:rPr>
              <a:t>2-Beyin yazısı</a:t>
            </a:r>
            <a:endParaRPr lang="LID4096"/>
          </a:p>
        </p:txBody>
      </p:sp>
      <p:sp>
        <p:nvSpPr>
          <p:cNvPr id="4" name="Google Shape;185;p34">
            <a:extLst>
              <a:ext uri="{FF2B5EF4-FFF2-40B4-BE49-F238E27FC236}">
                <a16:creationId xmlns:a16="http://schemas.microsoft.com/office/drawing/2014/main" id="{297C795D-08BF-4A6C-9F07-2024E8465366}"/>
              </a:ext>
            </a:extLst>
          </p:cNvPr>
          <p:cNvSpPr txBox="1">
            <a:spLocks noGrp="1"/>
          </p:cNvSpPr>
          <p:nvPr>
            <p:ph type="body" idx="1"/>
          </p:nvPr>
        </p:nvSpPr>
        <p:spPr>
          <a:xfrm>
            <a:off x="668338" y="1490663"/>
            <a:ext cx="10855325" cy="2243137"/>
          </a:xfrm>
          <a:prstGeom prst="rect">
            <a:avLst/>
          </a:prstGeom>
        </p:spPr>
        <p:txBody>
          <a:bodyPr spcFirstLastPara="1" wrap="square" lIns="91425" tIns="91425" rIns="91425" bIns="91425" anchor="t" anchorCtr="0">
            <a:normAutofit/>
          </a:bodyPr>
          <a:lstStyle/>
          <a:p>
            <a:pPr marL="0" marR="38100" lvl="0" indent="0" algn="just" rtl="0">
              <a:lnSpc>
                <a:spcPct val="128571"/>
              </a:lnSpc>
              <a:spcBef>
                <a:spcPts val="0"/>
              </a:spcBef>
              <a:spcAft>
                <a:spcPts val="0"/>
              </a:spcAft>
              <a:buNone/>
            </a:pPr>
            <a:r>
              <a:rPr lang="fr" sz="2100">
                <a:solidFill>
                  <a:srgbClr val="202124"/>
                </a:solidFill>
                <a:latin typeface="Arial"/>
                <a:ea typeface="Arial"/>
                <a:cs typeface="Arial"/>
                <a:sym typeface="Arial"/>
              </a:rPr>
              <a:t>Bir beyin yazma </a:t>
            </a:r>
            <a:r>
              <a:rPr lang="fr" sz="2100" u="sng">
                <a:solidFill>
                  <a:srgbClr val="202124"/>
                </a:solidFill>
                <a:latin typeface="Arial"/>
                <a:ea typeface="Arial"/>
                <a:cs typeface="Arial"/>
                <a:sym typeface="Arial"/>
              </a:rPr>
              <a:t>etkinliği</a:t>
            </a:r>
            <a:r>
              <a:rPr lang="fr" sz="2100">
                <a:solidFill>
                  <a:srgbClr val="202124"/>
                </a:solidFill>
                <a:latin typeface="Arial"/>
                <a:ea typeface="Arial"/>
                <a:cs typeface="Arial"/>
                <a:sym typeface="Arial"/>
              </a:rPr>
              <a:t>, genellikle bir grup ortamında en etkilidir. Bir kağıda bir konu yazarak başlayın. Ardından, herkesin kağıt üzerine yazma sırası ve ana konuya veya soruya fikirleriyle katkıda bulunması için kağıdı grubun etrafına dağıtın. Bir grup üyesinin fikirleri, bir diğerinin fikirlerine ilham verebilir veya birileri mevcut olanı iyileştirmeyi seçebilir.</a:t>
            </a:r>
            <a:endParaRPr sz="2100">
              <a:solidFill>
                <a:srgbClr val="202124"/>
              </a:solidFill>
              <a:latin typeface="Arial"/>
              <a:ea typeface="Arial"/>
              <a:cs typeface="Arial"/>
              <a:sym typeface="Arial"/>
            </a:endParaRPr>
          </a:p>
          <a:p>
            <a:pPr marL="0" lvl="0" indent="0" algn="just" rtl="0">
              <a:spcBef>
                <a:spcPts val="0"/>
              </a:spcBef>
              <a:spcAft>
                <a:spcPts val="1200"/>
              </a:spcAft>
              <a:buNone/>
            </a:pPr>
            <a:endParaRPr/>
          </a:p>
        </p:txBody>
      </p:sp>
    </p:spTree>
    <p:extLst>
      <p:ext uri="{BB962C8B-B14F-4D97-AF65-F5344CB8AC3E}">
        <p14:creationId xmlns:p14="http://schemas.microsoft.com/office/powerpoint/2010/main" val="3718124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6303E-36BE-4BD0-A66B-A7A8A6982168}"/>
              </a:ext>
            </a:extLst>
          </p:cNvPr>
          <p:cNvSpPr>
            <a:spLocks noGrp="1"/>
          </p:cNvSpPr>
          <p:nvPr>
            <p:ph type="title"/>
          </p:nvPr>
        </p:nvSpPr>
        <p:spPr>
          <a:xfrm>
            <a:off x="945389" y="830532"/>
            <a:ext cx="10578273" cy="492443"/>
          </a:xfrm>
        </p:spPr>
        <p:txBody>
          <a:bodyPr/>
          <a:lstStyle/>
          <a:p>
            <a:r>
              <a:rPr lang="fr" sz="3200" b="1"/>
              <a:t>3-Beyin ağı</a:t>
            </a:r>
            <a:endParaRPr lang="LID4096"/>
          </a:p>
        </p:txBody>
      </p:sp>
      <p:sp>
        <p:nvSpPr>
          <p:cNvPr id="6" name="Google Shape;191;p35">
            <a:extLst>
              <a:ext uri="{FF2B5EF4-FFF2-40B4-BE49-F238E27FC236}">
                <a16:creationId xmlns:a16="http://schemas.microsoft.com/office/drawing/2014/main" id="{18261DFF-951B-4358-8945-E45E5C2DD1F3}"/>
              </a:ext>
            </a:extLst>
          </p:cNvPr>
          <p:cNvSpPr txBox="1">
            <a:spLocks noGrp="1"/>
          </p:cNvSpPr>
          <p:nvPr>
            <p:ph type="body" idx="1"/>
          </p:nvPr>
        </p:nvSpPr>
        <p:spPr>
          <a:xfrm>
            <a:off x="668338" y="1490663"/>
            <a:ext cx="10837862" cy="2200643"/>
          </a:xfrm>
          <a:prstGeom prst="rect">
            <a:avLst/>
          </a:prstGeom>
        </p:spPr>
        <p:txBody>
          <a:bodyPr spcFirstLastPara="1" wrap="square" lIns="91425" tIns="91425" rIns="91425" bIns="91425" anchor="t" anchorCtr="0">
            <a:normAutofit/>
          </a:bodyPr>
          <a:lstStyle/>
          <a:p>
            <a:pPr marL="0" marR="38100" lvl="0" indent="0" algn="just" rtl="0">
              <a:lnSpc>
                <a:spcPct val="128571"/>
              </a:lnSpc>
              <a:spcBef>
                <a:spcPts val="0"/>
              </a:spcBef>
              <a:spcAft>
                <a:spcPts val="0"/>
              </a:spcAft>
              <a:buNone/>
            </a:pPr>
            <a:r>
              <a:rPr lang="fr" sz="2100">
                <a:solidFill>
                  <a:srgbClr val="202124"/>
                </a:solidFill>
                <a:latin typeface="Arial"/>
                <a:ea typeface="Arial"/>
                <a:cs typeface="Arial"/>
                <a:sym typeface="Arial"/>
              </a:rPr>
              <a:t>Beyin ağı, grupların paylaşması ve işbirliği yapması için bulut tabanlı belgelerin veya programların kullanımını içerir. Bu beyin fırtınası biçimi, görsel temsiller ve bağlam sağlamak için bağlantıların, videoların ve resimlerin eklenmesiyle oldukça etkileşimli olabilir. Çevrimiçi bir program kullanmak, canlı veya uzaktan bir ekiple çalışırken de işe yarar; bu, farklı zaman dilimlerinde işbirliği yapanlar için faydalı olabilir.</a:t>
            </a:r>
            <a:endParaRPr sz="2100">
              <a:solidFill>
                <a:srgbClr val="202124"/>
              </a:solidFill>
              <a:latin typeface="Arial"/>
              <a:ea typeface="Arial"/>
              <a:cs typeface="Arial"/>
              <a:sym typeface="Arial"/>
            </a:endParaRPr>
          </a:p>
          <a:p>
            <a:pPr marL="0" lvl="0" indent="0" algn="just" rtl="0">
              <a:spcBef>
                <a:spcPts val="0"/>
              </a:spcBef>
              <a:spcAft>
                <a:spcPts val="1200"/>
              </a:spcAft>
              <a:buNone/>
            </a:pPr>
            <a:endParaRPr/>
          </a:p>
        </p:txBody>
      </p:sp>
      <p:sp>
        <p:nvSpPr>
          <p:cNvPr id="7" name="Google Shape;197;p36">
            <a:extLst>
              <a:ext uri="{FF2B5EF4-FFF2-40B4-BE49-F238E27FC236}">
                <a16:creationId xmlns:a16="http://schemas.microsoft.com/office/drawing/2014/main" id="{786126B1-9B9B-43CD-AAE9-BC309F561074}"/>
              </a:ext>
            </a:extLst>
          </p:cNvPr>
          <p:cNvSpPr txBox="1">
            <a:spLocks/>
          </p:cNvSpPr>
          <p:nvPr/>
        </p:nvSpPr>
        <p:spPr>
          <a:xfrm>
            <a:off x="668338" y="4267015"/>
            <a:ext cx="10855324" cy="2200643"/>
          </a:xfrm>
          <a:prstGeom prst="rect">
            <a:avLst/>
          </a:prstGeom>
        </p:spPr>
        <p:txBody>
          <a:bodyPr spcFirstLastPara="1" wrap="square" lIns="91425" tIns="91425" rIns="91425" bIns="91425" anchor="t" anchorCtr="0">
            <a:normAutofit/>
          </a:bodyPr>
          <a:lstStyle>
            <a:lvl1pPr marL="0">
              <a:defRPr sz="24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38100" algn="just" rtl="0">
              <a:lnSpc>
                <a:spcPct val="128571"/>
              </a:lnSpc>
            </a:pPr>
            <a:r>
              <a:rPr lang="fr-FR" sz="2100" kern="0">
                <a:solidFill>
                  <a:srgbClr val="202124"/>
                </a:solidFill>
                <a:latin typeface="Arial"/>
                <a:ea typeface="Arial"/>
                <a:cs typeface="Arial"/>
                <a:sym typeface="Arial"/>
              </a:rPr>
              <a:t>Zorunlu ilişkiler yöntemi, rastgele ve görünüşte alakasız iki öğe sunar ve sizi bunlar arasında bir bağlantı kurmaya zorlar. Bu teknik, bu ilişkileri kurmak ve muhtemelen yeni bir ürün geliştirmek için yenilikçi düşünceyi teşvik eder. Grup ortamlarında veya bireysel olarak zorunlu ilişki aktivitelerini gerçekleştirebilirsiniz.</a:t>
            </a:r>
          </a:p>
          <a:p>
            <a:pPr algn="just" rtl="0">
              <a:spcAft>
                <a:spcPts val="1200"/>
              </a:spcAft>
            </a:pPr>
            <a:endParaRPr lang="fr-FR" kern="0"/>
          </a:p>
        </p:txBody>
      </p:sp>
      <p:sp>
        <p:nvSpPr>
          <p:cNvPr id="8" name="Google Shape;196;p36">
            <a:extLst>
              <a:ext uri="{FF2B5EF4-FFF2-40B4-BE49-F238E27FC236}">
                <a16:creationId xmlns:a16="http://schemas.microsoft.com/office/drawing/2014/main" id="{5264161B-7314-45B6-81DF-E7DB486AA7C4}"/>
              </a:ext>
            </a:extLst>
          </p:cNvPr>
          <p:cNvSpPr txBox="1">
            <a:spLocks/>
          </p:cNvSpPr>
          <p:nvPr/>
        </p:nvSpPr>
        <p:spPr>
          <a:xfrm>
            <a:off x="479728" y="3691306"/>
            <a:ext cx="6390168" cy="626100"/>
          </a:xfrm>
          <a:prstGeom prst="rect">
            <a:avLst/>
          </a:prstGeom>
        </p:spPr>
        <p:txBody>
          <a:bodyPr spcFirstLastPara="1" wrap="square" lIns="91425" tIns="91425" rIns="91425" bIns="91425" anchor="t" anchorCtr="0">
            <a:normAutofit fontScale="97500" lnSpcReduction="10000"/>
          </a:bodyPr>
          <a:lstStyle>
            <a:lvl1pPr>
              <a:defRPr sz="3200" b="0" i="0">
                <a:solidFill>
                  <a:schemeClr val="tx1"/>
                </a:solidFill>
                <a:latin typeface="Calibri"/>
                <a:ea typeface="+mj-ea"/>
                <a:cs typeface="Calibri"/>
              </a:defRPr>
            </a:lvl1pPr>
          </a:lstStyle>
          <a:p>
            <a:pPr algn="l" rtl="0"/>
            <a:r>
              <a:rPr lang="fr-FR" b="1" kern="0"/>
              <a:t>4-Zorla ilişkiler</a:t>
            </a:r>
          </a:p>
        </p:txBody>
      </p:sp>
    </p:spTree>
    <p:extLst>
      <p:ext uri="{BB962C8B-B14F-4D97-AF65-F5344CB8AC3E}">
        <p14:creationId xmlns:p14="http://schemas.microsoft.com/office/powerpoint/2010/main" val="316183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645BA4-5A43-4338-B3D4-09A621D9E410}"/>
              </a:ext>
            </a:extLst>
          </p:cNvPr>
          <p:cNvSpPr>
            <a:spLocks noGrp="1"/>
          </p:cNvSpPr>
          <p:nvPr>
            <p:ph type="title"/>
          </p:nvPr>
        </p:nvSpPr>
        <p:spPr>
          <a:xfrm>
            <a:off x="641057" y="546000"/>
            <a:ext cx="10788944" cy="631418"/>
          </a:xfrm>
        </p:spPr>
        <p:txBody>
          <a:bodyPr/>
          <a:lstStyle/>
          <a:p>
            <a:pPr rtl="0"/>
            <a:r>
              <a:rPr lang="fr-FR" b="1"/>
              <a:t>5-Rol</a:t>
            </a:r>
            <a:r>
              <a:rPr lang="fr-FR"/>
              <a:t> </a:t>
            </a:r>
            <a:r>
              <a:rPr lang="fr-FR" b="1"/>
              <a:t>fırtınası</a:t>
            </a:r>
            <a:br>
              <a:rPr lang="fr-FR" sz="2400" b="1">
                <a:solidFill>
                  <a:srgbClr val="202124"/>
                </a:solidFill>
                <a:highlight>
                  <a:srgbClr val="F8F9FA"/>
                </a:highlight>
                <a:latin typeface="Arial"/>
                <a:ea typeface="Arial"/>
                <a:cs typeface="Arial"/>
                <a:sym typeface="Arial"/>
              </a:rPr>
            </a:br>
            <a:endParaRPr lang="LID4096"/>
          </a:p>
        </p:txBody>
      </p:sp>
      <p:sp>
        <p:nvSpPr>
          <p:cNvPr id="4" name="Google Shape;203;p37">
            <a:extLst>
              <a:ext uri="{FF2B5EF4-FFF2-40B4-BE49-F238E27FC236}">
                <a16:creationId xmlns:a16="http://schemas.microsoft.com/office/drawing/2014/main" id="{F6009769-F88B-4071-9C79-FCCAE9D4766E}"/>
              </a:ext>
            </a:extLst>
          </p:cNvPr>
          <p:cNvSpPr txBox="1">
            <a:spLocks noGrp="1"/>
          </p:cNvSpPr>
          <p:nvPr>
            <p:ph type="body" idx="1"/>
          </p:nvPr>
        </p:nvSpPr>
        <p:spPr>
          <a:xfrm>
            <a:off x="677069" y="1245724"/>
            <a:ext cx="10914062" cy="1709737"/>
          </a:xfrm>
          <a:prstGeom prst="rect">
            <a:avLst/>
          </a:prstGeom>
        </p:spPr>
        <p:txBody>
          <a:bodyPr spcFirstLastPara="1" wrap="square" lIns="91425" tIns="91425" rIns="91425" bIns="91425" anchor="t" anchorCtr="0">
            <a:normAutofit/>
          </a:bodyPr>
          <a:lstStyle/>
          <a:p>
            <a:pPr marL="0" marR="38100" lvl="0" indent="0" algn="just" rtl="0">
              <a:lnSpc>
                <a:spcPct val="128571"/>
              </a:lnSpc>
              <a:spcBef>
                <a:spcPts val="0"/>
              </a:spcBef>
              <a:spcAft>
                <a:spcPts val="0"/>
              </a:spcAft>
              <a:buNone/>
            </a:pPr>
            <a:r>
              <a:rPr lang="fr" sz="2100">
                <a:solidFill>
                  <a:srgbClr val="202124"/>
                </a:solidFill>
                <a:latin typeface="Arial"/>
                <a:ea typeface="Arial"/>
                <a:cs typeface="Arial"/>
                <a:sym typeface="Arial"/>
              </a:rPr>
              <a:t>Rol fırtınası, eklenen rol oynama unsuruyla beyin fırtınası yapmaktır. Yeni bakış açıları ve farklı fikirler ortaya çıkarmak için, katılımcılar beyin fırtınası hedefiyle ilgili olarak farklı bir rolde olduklarını hayal edebilirler. Aynı hedefi değerlendiren bir müşteri veya yönetici gibi davranabilir ve kendilerine hangi iyileştirmeleri uygulayacaklarını sorabilirler.</a:t>
            </a:r>
            <a:endParaRPr sz="2100">
              <a:solidFill>
                <a:srgbClr val="202124"/>
              </a:solidFill>
              <a:latin typeface="Arial"/>
              <a:ea typeface="Arial"/>
              <a:cs typeface="Arial"/>
              <a:sym typeface="Arial"/>
            </a:endParaRPr>
          </a:p>
          <a:p>
            <a:pPr marL="0" lvl="0" indent="0" algn="just" rtl="0">
              <a:spcBef>
                <a:spcPts val="0"/>
              </a:spcBef>
              <a:spcAft>
                <a:spcPts val="1200"/>
              </a:spcAft>
              <a:buNone/>
            </a:pPr>
            <a:endParaRPr/>
          </a:p>
        </p:txBody>
      </p:sp>
      <p:sp>
        <p:nvSpPr>
          <p:cNvPr id="5" name="Google Shape;209;p38">
            <a:extLst>
              <a:ext uri="{FF2B5EF4-FFF2-40B4-BE49-F238E27FC236}">
                <a16:creationId xmlns:a16="http://schemas.microsoft.com/office/drawing/2014/main" id="{EEF4E43A-4F43-445C-ADFA-11FE58587B23}"/>
              </a:ext>
            </a:extLst>
          </p:cNvPr>
          <p:cNvSpPr txBox="1">
            <a:spLocks/>
          </p:cNvSpPr>
          <p:nvPr/>
        </p:nvSpPr>
        <p:spPr>
          <a:xfrm>
            <a:off x="838200" y="3810000"/>
            <a:ext cx="10591800" cy="2502000"/>
          </a:xfrm>
          <a:prstGeom prst="rect">
            <a:avLst/>
          </a:prstGeom>
        </p:spPr>
        <p:txBody>
          <a:bodyPr spcFirstLastPara="1" wrap="square" lIns="91425" tIns="91425" rIns="91425" bIns="91425" anchor="t" anchorCtr="0">
            <a:normAutofit lnSpcReduction="10000"/>
          </a:bodyPr>
          <a:lstStyle>
            <a:lvl1pPr marL="0">
              <a:defRPr sz="24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38100" algn="just" rtl="0">
              <a:lnSpc>
                <a:spcPct val="128571"/>
              </a:lnSpc>
            </a:pPr>
            <a:r>
              <a:rPr lang="fr-FR" sz="2100" kern="0">
                <a:solidFill>
                  <a:srgbClr val="202124"/>
                </a:solidFill>
                <a:latin typeface="Arial"/>
                <a:ea typeface="Arial"/>
                <a:cs typeface="Arial"/>
                <a:sym typeface="Arial"/>
              </a:rPr>
              <a:t>Beyin fırtınanızın odağıyla ilgili resimler, alıntılar ve diğer görsel bilgileri bularak bir storyboard geliştirin. Ardından, bu öğeleri bir anlatı oluşturacak şekilde düzenleyebilir ve fikirlerin ilerleyişini açıklamaya yardımcı olacak notlar ekleyebilirsiniz. Storyboard oluşturma, panoya eklenecek fiziksel öğeler ararken daha etkileşimli bir yöntem olabilir. Aramanın ve inşa etmenin fiziksel yönü, beyninizin önünüzdeki görsel bilgiyi daha hızlı işlemesine izin verebilir.</a:t>
            </a:r>
          </a:p>
          <a:p>
            <a:pPr algn="just" rtl="0">
              <a:spcAft>
                <a:spcPts val="1200"/>
              </a:spcAft>
            </a:pPr>
            <a:endParaRPr lang="fr-FR" kern="0"/>
          </a:p>
        </p:txBody>
      </p:sp>
      <p:sp>
        <p:nvSpPr>
          <p:cNvPr id="6" name="Google Shape;208;p38">
            <a:extLst>
              <a:ext uri="{FF2B5EF4-FFF2-40B4-BE49-F238E27FC236}">
                <a16:creationId xmlns:a16="http://schemas.microsoft.com/office/drawing/2014/main" id="{CA3B54E3-44DD-4686-94E3-7E8B55E5CD50}"/>
              </a:ext>
            </a:extLst>
          </p:cNvPr>
          <p:cNvSpPr txBox="1">
            <a:spLocks/>
          </p:cNvSpPr>
          <p:nvPr/>
        </p:nvSpPr>
        <p:spPr>
          <a:xfrm>
            <a:off x="533400" y="3183900"/>
            <a:ext cx="7044222" cy="626100"/>
          </a:xfrm>
          <a:prstGeom prst="rect">
            <a:avLst/>
          </a:prstGeom>
        </p:spPr>
        <p:txBody>
          <a:bodyPr spcFirstLastPara="1" wrap="square" lIns="91425" tIns="91425" rIns="91425" bIns="91425" anchor="t" anchorCtr="0">
            <a:noAutofit/>
          </a:bodyPr>
          <a:lstStyle>
            <a:lvl1pPr>
              <a:defRPr sz="3200" b="0" i="0">
                <a:solidFill>
                  <a:schemeClr val="tx1"/>
                </a:solidFill>
                <a:latin typeface="Calibri"/>
                <a:ea typeface="+mj-ea"/>
                <a:cs typeface="Calibri"/>
              </a:defRPr>
            </a:lvl1pPr>
          </a:lstStyle>
          <a:p>
            <a:pPr marR="38100" algn="l" rtl="0">
              <a:lnSpc>
                <a:spcPct val="128571"/>
              </a:lnSpc>
            </a:pPr>
            <a:r>
              <a:rPr lang="fr-FR" sz="2800" b="1" kern="0">
                <a:solidFill>
                  <a:srgbClr val="202124"/>
                </a:solidFill>
                <a:latin typeface="Arial"/>
                <a:ea typeface="Arial"/>
                <a:cs typeface="Arial"/>
                <a:sym typeface="Arial"/>
              </a:rPr>
              <a:t>6. Öykü Taslağı</a:t>
            </a:r>
          </a:p>
          <a:p>
            <a:pPr algn="l" rtl="0"/>
            <a:endParaRPr lang="fr-FR" sz="2800" b="1" kern="0"/>
          </a:p>
        </p:txBody>
      </p:sp>
    </p:spTree>
    <p:extLst>
      <p:ext uri="{BB962C8B-B14F-4D97-AF65-F5344CB8AC3E}">
        <p14:creationId xmlns:p14="http://schemas.microsoft.com/office/powerpoint/2010/main" val="3616257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930C68-E5D3-412B-8A2C-D8439A9B440D}"/>
              </a:ext>
            </a:extLst>
          </p:cNvPr>
          <p:cNvSpPr>
            <a:spLocks noGrp="1"/>
          </p:cNvSpPr>
          <p:nvPr>
            <p:ph type="title"/>
          </p:nvPr>
        </p:nvSpPr>
        <p:spPr>
          <a:xfrm>
            <a:off x="207709" y="520654"/>
            <a:ext cx="11066461" cy="1107996"/>
          </a:xfrm>
        </p:spPr>
        <p:txBody>
          <a:bodyPr/>
          <a:lstStyle/>
          <a:p>
            <a:pPr algn="ctr" rtl="0"/>
            <a:r>
              <a:rPr lang="fr-FR" sz="3600" b="1">
                <a:solidFill>
                  <a:srgbClr val="202124"/>
                </a:solidFill>
                <a:latin typeface="Arial"/>
                <a:ea typeface="Arial"/>
                <a:cs typeface="Arial"/>
                <a:sym typeface="Arial"/>
              </a:rPr>
              <a:t>7. Beş neden</a:t>
            </a:r>
            <a:br>
              <a:rPr lang="fr-FR" sz="3600" b="1">
                <a:solidFill>
                  <a:srgbClr val="202124"/>
                </a:solidFill>
                <a:latin typeface="Arial"/>
                <a:ea typeface="Arial"/>
                <a:cs typeface="Arial"/>
                <a:sym typeface="Arial"/>
              </a:rPr>
            </a:br>
            <a:endParaRPr lang="LID4096" sz="3600" b="1"/>
          </a:p>
        </p:txBody>
      </p:sp>
      <p:sp>
        <p:nvSpPr>
          <p:cNvPr id="4" name="Google Shape;215;p39">
            <a:extLst>
              <a:ext uri="{FF2B5EF4-FFF2-40B4-BE49-F238E27FC236}">
                <a16:creationId xmlns:a16="http://schemas.microsoft.com/office/drawing/2014/main" id="{EC7A57A3-16EF-4B30-879F-A6CA18894C4A}"/>
              </a:ext>
            </a:extLst>
          </p:cNvPr>
          <p:cNvSpPr txBox="1">
            <a:spLocks noGrp="1"/>
          </p:cNvSpPr>
          <p:nvPr>
            <p:ph type="body" idx="1"/>
          </p:nvPr>
        </p:nvSpPr>
        <p:spPr>
          <a:xfrm>
            <a:off x="6096000" y="1995805"/>
            <a:ext cx="5427663" cy="3948159"/>
          </a:xfrm>
          <a:prstGeom prst="rect">
            <a:avLst/>
          </a:prstGeom>
        </p:spPr>
        <p:txBody>
          <a:bodyPr spcFirstLastPara="1" wrap="square" lIns="91425" tIns="91425" rIns="91425" bIns="91425" anchor="t" anchorCtr="0">
            <a:normAutofit/>
          </a:bodyPr>
          <a:lstStyle/>
          <a:p>
            <a:pPr marL="0" marR="38100" lvl="0" indent="0" algn="just" rtl="0">
              <a:lnSpc>
                <a:spcPct val="128571"/>
              </a:lnSpc>
              <a:spcBef>
                <a:spcPts val="0"/>
              </a:spcBef>
              <a:spcAft>
                <a:spcPts val="0"/>
              </a:spcAft>
              <a:buNone/>
            </a:pPr>
            <a:r>
              <a:rPr lang="fr" sz="2100">
                <a:solidFill>
                  <a:srgbClr val="202124"/>
                </a:solidFill>
                <a:latin typeface="Arial"/>
                <a:ea typeface="Arial"/>
                <a:cs typeface="Arial"/>
                <a:sym typeface="Arial"/>
              </a:rPr>
              <a:t>Bu yöntem genellikle ekibinizle çözebileceğiniz gerçek veya varsayımsal bir sorunla başlar. Onlara bir problemin neden olduğunu veya olduğunu sorarsınız. İlk yanıt turundan ve bir yanıt oluşturduktan sonra, bir kolaylaştırıcı beşinci sefere kadar tekrar tekrar sorar. Aynı soruyu beş kez sormanın nedeni, ilk yanıt genellikle daha sığ olduğundan daha derin yanıtlar bulmaktır.</a:t>
            </a:r>
            <a:endParaRPr sz="2100">
              <a:solidFill>
                <a:srgbClr val="202124"/>
              </a:solidFill>
              <a:latin typeface="Arial"/>
              <a:ea typeface="Arial"/>
              <a:cs typeface="Arial"/>
              <a:sym typeface="Arial"/>
            </a:endParaRPr>
          </a:p>
          <a:p>
            <a:pPr marL="0" lvl="0" indent="0" algn="just" rtl="0">
              <a:spcBef>
                <a:spcPts val="0"/>
              </a:spcBef>
              <a:spcAft>
                <a:spcPts val="1200"/>
              </a:spcAft>
              <a:buNone/>
            </a:pPr>
            <a:endParaRPr/>
          </a:p>
        </p:txBody>
      </p:sp>
      <p:pic>
        <p:nvPicPr>
          <p:cNvPr id="7" name="Resim 6" descr="5 neden analizi ( 5 Why ) - Bugra Parlayan | Oracle Database Blog">
            <a:extLst>
              <a:ext uri="{FF2B5EF4-FFF2-40B4-BE49-F238E27FC236}">
                <a16:creationId xmlns:a16="http://schemas.microsoft.com/office/drawing/2014/main" id="{5B47DF7F-CA8B-4622-B941-A8674BD2C4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410" y="1995805"/>
            <a:ext cx="5129530" cy="3475990"/>
          </a:xfrm>
          <a:prstGeom prst="rect">
            <a:avLst/>
          </a:prstGeom>
          <a:noFill/>
          <a:ln>
            <a:noFill/>
          </a:ln>
        </p:spPr>
      </p:pic>
    </p:spTree>
    <p:extLst>
      <p:ext uri="{BB962C8B-B14F-4D97-AF65-F5344CB8AC3E}">
        <p14:creationId xmlns:p14="http://schemas.microsoft.com/office/powerpoint/2010/main" val="691511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2E4004-803A-4915-99E0-7AF262E41F3A}"/>
              </a:ext>
            </a:extLst>
          </p:cNvPr>
          <p:cNvSpPr>
            <a:spLocks noGrp="1"/>
          </p:cNvSpPr>
          <p:nvPr>
            <p:ph type="title"/>
          </p:nvPr>
        </p:nvSpPr>
        <p:spPr>
          <a:xfrm>
            <a:off x="292354" y="304800"/>
            <a:ext cx="11246611" cy="840868"/>
          </a:xfrm>
        </p:spPr>
        <p:txBody>
          <a:bodyPr/>
          <a:lstStyle/>
          <a:p>
            <a:pPr marR="38100" rtl="0">
              <a:lnSpc>
                <a:spcPct val="128571"/>
              </a:lnSpc>
            </a:pPr>
            <a:r>
              <a:rPr lang="fr-FR" sz="3200" b="1" kern="0">
                <a:solidFill>
                  <a:srgbClr val="202124"/>
                </a:solidFill>
                <a:latin typeface="Arial"/>
                <a:ea typeface="Arial"/>
                <a:cs typeface="Arial"/>
                <a:sym typeface="Arial"/>
              </a:rPr>
              <a:t>8. Altı düşünce şapkası</a:t>
            </a:r>
            <a:br>
              <a:rPr lang="fr-FR" sz="3200" b="1" kern="0">
                <a:solidFill>
                  <a:srgbClr val="202124"/>
                </a:solidFill>
                <a:latin typeface="Arial"/>
                <a:ea typeface="Arial"/>
                <a:cs typeface="Arial"/>
                <a:sym typeface="Arial"/>
              </a:rPr>
            </a:br>
            <a:br>
              <a:rPr lang="fr-FR" sz="3200" b="1" kern="0"/>
            </a:br>
            <a:endParaRPr lang="LID4096"/>
          </a:p>
        </p:txBody>
      </p:sp>
      <p:sp>
        <p:nvSpPr>
          <p:cNvPr id="3" name="Metin Yer Tutucusu 2">
            <a:extLst>
              <a:ext uri="{FF2B5EF4-FFF2-40B4-BE49-F238E27FC236}">
                <a16:creationId xmlns:a16="http://schemas.microsoft.com/office/drawing/2014/main" id="{4B85ABC6-0B90-4DE3-8E57-0E073B992C70}"/>
              </a:ext>
            </a:extLst>
          </p:cNvPr>
          <p:cNvSpPr>
            <a:spLocks noGrp="1"/>
          </p:cNvSpPr>
          <p:nvPr>
            <p:ph type="body" idx="1"/>
          </p:nvPr>
        </p:nvSpPr>
        <p:spPr>
          <a:xfrm>
            <a:off x="4495800" y="1490852"/>
            <a:ext cx="7027925" cy="4833748"/>
          </a:xfrm>
        </p:spPr>
        <p:txBody>
          <a:bodyPr/>
          <a:lstStyle/>
          <a:p>
            <a:pPr marR="584200">
              <a:lnSpc>
                <a:spcPct val="135000"/>
              </a:lnSpc>
              <a:spcBef>
                <a:spcPts val="1550"/>
              </a:spcBef>
              <a:spcAft>
                <a:spcPts val="0"/>
              </a:spcAft>
            </a:pPr>
            <a:r>
              <a:rPr lang="tr-TR" sz="2000">
                <a:solidFill>
                  <a:srgbClr val="1F2023"/>
                </a:solidFill>
                <a:effectLst/>
                <a:latin typeface="+mn-lt"/>
                <a:ea typeface="Arial MT"/>
                <a:cs typeface="Arial MT"/>
              </a:rPr>
              <a:t>Bu tekniği en az altı kişilik gruplarla kullanabilirsiniz.</a:t>
            </a:r>
            <a:r>
              <a:rPr lang="tr-TR" sz="2000">
                <a:effectLst/>
                <a:latin typeface="+mn-lt"/>
                <a:ea typeface="Arial MT"/>
                <a:cs typeface="Arial MT"/>
              </a:rPr>
              <a:t> </a:t>
            </a:r>
          </a:p>
          <a:p>
            <a:pPr fontAlgn="base">
              <a:spcAft>
                <a:spcPts val="1500"/>
              </a:spcAft>
            </a:pPr>
            <a:r>
              <a:rPr lang="tr-TR" sz="2000">
                <a:solidFill>
                  <a:srgbClr val="333333"/>
                </a:solidFill>
                <a:effectLst/>
                <a:latin typeface="+mn-lt"/>
                <a:ea typeface="Times New Roman" panose="02020603050405020304" pitchFamily="18" charset="0"/>
              </a:rPr>
              <a:t>Peki bu şapkalar neleri, hangi perspektifleri temsil ediyor? Hemen bakalım:</a:t>
            </a:r>
            <a:r>
              <a:rPr lang="tr-TR" sz="2000">
                <a:solidFill>
                  <a:srgbClr val="000000"/>
                </a:solidFill>
                <a:effectLst/>
                <a:latin typeface="+mn-lt"/>
                <a:ea typeface="Times New Roman" panose="02020603050405020304" pitchFamily="18" charset="0"/>
              </a:rPr>
              <a:t> </a:t>
            </a:r>
            <a:endParaRPr lang="tr-TR" sz="2000">
              <a:effectLst/>
              <a:latin typeface="+mn-lt"/>
              <a:ea typeface="Times New Roman" panose="02020603050405020304" pitchFamily="18" charset="0"/>
            </a:endParaRPr>
          </a:p>
          <a:p>
            <a:pPr fontAlgn="base">
              <a:spcAft>
                <a:spcPts val="1500"/>
              </a:spcAft>
            </a:pPr>
            <a:r>
              <a:rPr lang="tr-TR" sz="2000">
                <a:solidFill>
                  <a:srgbClr val="333333"/>
                </a:solidFill>
                <a:effectLst/>
                <a:latin typeface="+mn-lt"/>
                <a:ea typeface="Times New Roman" panose="02020603050405020304" pitchFamily="18" charset="0"/>
              </a:rPr>
              <a:t>*</a:t>
            </a:r>
            <a:r>
              <a:rPr lang="tr-TR" sz="2000" b="1">
                <a:solidFill>
                  <a:srgbClr val="000000"/>
                </a:solidFill>
                <a:effectLst/>
                <a:latin typeface="+mn-lt"/>
                <a:ea typeface="Times New Roman" panose="02020603050405020304" pitchFamily="18" charset="0"/>
              </a:rPr>
              <a:t>Siyah Şapka</a:t>
            </a:r>
            <a:r>
              <a:rPr lang="tr-TR" sz="2000">
                <a:solidFill>
                  <a:srgbClr val="333333"/>
                </a:solidFill>
                <a:effectLst/>
                <a:latin typeface="+mn-lt"/>
                <a:ea typeface="Times New Roman" panose="02020603050405020304" pitchFamily="18" charset="0"/>
              </a:rPr>
              <a:t>: Riskler, tuzaklar neler?</a:t>
            </a:r>
            <a:endParaRPr lang="tr-TR" sz="2000">
              <a:effectLst/>
              <a:latin typeface="+mn-lt"/>
              <a:ea typeface="Times New Roman" panose="02020603050405020304" pitchFamily="18" charset="0"/>
            </a:endParaRPr>
          </a:p>
          <a:p>
            <a:r>
              <a:rPr lang="tr-TR" sz="2000">
                <a:solidFill>
                  <a:srgbClr val="333333"/>
                </a:solidFill>
                <a:effectLst/>
                <a:latin typeface="+mn-lt"/>
                <a:ea typeface="Arial MT"/>
              </a:rPr>
              <a:t>*</a:t>
            </a:r>
            <a:r>
              <a:rPr lang="tr-TR" sz="2000" b="1">
                <a:solidFill>
                  <a:srgbClr val="FF0000"/>
                </a:solidFill>
                <a:effectLst/>
                <a:latin typeface="+mn-lt"/>
                <a:ea typeface="Arial MT"/>
              </a:rPr>
              <a:t>Kırmızı Şapka:</a:t>
            </a:r>
            <a:r>
              <a:rPr lang="tr-TR" sz="2000">
                <a:solidFill>
                  <a:srgbClr val="FF0000"/>
                </a:solidFill>
                <a:effectLst/>
                <a:latin typeface="+mn-lt"/>
                <a:ea typeface="Arial MT"/>
              </a:rPr>
              <a:t> </a:t>
            </a:r>
            <a:r>
              <a:rPr lang="tr-TR" sz="2000">
                <a:solidFill>
                  <a:srgbClr val="333333"/>
                </a:solidFill>
                <a:effectLst/>
                <a:latin typeface="+mn-lt"/>
                <a:ea typeface="Arial MT"/>
              </a:rPr>
              <a:t>Duygularımız, hislerimiz nasıl?</a:t>
            </a:r>
            <a:r>
              <a:rPr lang="tr-TR" sz="2000">
                <a:effectLst/>
                <a:latin typeface="+mn-lt"/>
                <a:ea typeface="Arial MT"/>
                <a:cs typeface="Arial MT"/>
              </a:rPr>
              <a:t> </a:t>
            </a:r>
            <a:br>
              <a:rPr lang="tr-TR" sz="2000">
                <a:solidFill>
                  <a:srgbClr val="333333"/>
                </a:solidFill>
                <a:effectLst/>
                <a:latin typeface="+mn-lt"/>
                <a:ea typeface="Arial MT"/>
              </a:rPr>
            </a:br>
            <a:r>
              <a:rPr lang="tr-TR" sz="2000">
                <a:solidFill>
                  <a:srgbClr val="333333"/>
                </a:solidFill>
                <a:effectLst/>
                <a:latin typeface="+mn-lt"/>
                <a:ea typeface="Arial MT"/>
              </a:rPr>
              <a:t>*</a:t>
            </a:r>
            <a:r>
              <a:rPr lang="tr-TR" sz="2000" b="1">
                <a:solidFill>
                  <a:srgbClr val="92D050"/>
                </a:solidFill>
                <a:effectLst/>
                <a:latin typeface="+mn-lt"/>
                <a:ea typeface="Arial MT"/>
              </a:rPr>
              <a:t>Yeşil Şapka</a:t>
            </a:r>
            <a:r>
              <a:rPr lang="tr-TR" sz="2000" b="1">
                <a:solidFill>
                  <a:srgbClr val="FFC000"/>
                </a:solidFill>
                <a:effectLst/>
                <a:latin typeface="+mn-lt"/>
                <a:ea typeface="Arial MT"/>
              </a:rPr>
              <a:t>:</a:t>
            </a:r>
            <a:r>
              <a:rPr lang="tr-TR" sz="2000">
                <a:solidFill>
                  <a:srgbClr val="FFC000"/>
                </a:solidFill>
                <a:effectLst/>
                <a:latin typeface="+mn-lt"/>
                <a:ea typeface="Arial MT"/>
              </a:rPr>
              <a:t> </a:t>
            </a:r>
            <a:r>
              <a:rPr lang="tr-TR" sz="2000">
                <a:solidFill>
                  <a:srgbClr val="333333"/>
                </a:solidFill>
                <a:effectLst/>
                <a:latin typeface="+mn-lt"/>
                <a:ea typeface="Arial MT"/>
              </a:rPr>
              <a:t>Yeni fikirler, çözümler neler?</a:t>
            </a:r>
            <a:br>
              <a:rPr lang="tr-TR" sz="2000">
                <a:solidFill>
                  <a:srgbClr val="333333"/>
                </a:solidFill>
                <a:effectLst/>
                <a:latin typeface="+mn-lt"/>
                <a:ea typeface="Arial MT"/>
              </a:rPr>
            </a:br>
            <a:r>
              <a:rPr lang="tr-TR" sz="2000">
                <a:solidFill>
                  <a:srgbClr val="333333"/>
                </a:solidFill>
                <a:effectLst/>
                <a:latin typeface="+mn-lt"/>
                <a:ea typeface="Arial MT"/>
              </a:rPr>
              <a:t>*</a:t>
            </a:r>
            <a:r>
              <a:rPr lang="tr-TR" sz="2000" b="1">
                <a:solidFill>
                  <a:srgbClr val="FFFF00"/>
                </a:solidFill>
                <a:effectLst/>
                <a:latin typeface="+mn-lt"/>
                <a:ea typeface="Arial MT"/>
              </a:rPr>
              <a:t>Sarı Şapka:</a:t>
            </a:r>
            <a:r>
              <a:rPr lang="tr-TR" sz="2000">
                <a:solidFill>
                  <a:srgbClr val="FFFF00"/>
                </a:solidFill>
                <a:effectLst/>
                <a:latin typeface="+mn-lt"/>
                <a:ea typeface="Arial MT"/>
              </a:rPr>
              <a:t> </a:t>
            </a:r>
            <a:r>
              <a:rPr lang="tr-TR" sz="2000">
                <a:solidFill>
                  <a:srgbClr val="333333"/>
                </a:solidFill>
                <a:effectLst/>
                <a:latin typeface="+mn-lt"/>
                <a:ea typeface="Arial MT"/>
              </a:rPr>
              <a:t>Pozitif düşünceler, faydalar neler?</a:t>
            </a:r>
            <a:br>
              <a:rPr lang="tr-TR" sz="2000">
                <a:solidFill>
                  <a:srgbClr val="333333"/>
                </a:solidFill>
                <a:effectLst/>
                <a:latin typeface="+mn-lt"/>
                <a:ea typeface="Arial MT"/>
              </a:rPr>
            </a:br>
            <a:r>
              <a:rPr lang="tr-TR" sz="2000">
                <a:solidFill>
                  <a:srgbClr val="333333"/>
                </a:solidFill>
                <a:effectLst/>
                <a:latin typeface="+mn-lt"/>
                <a:ea typeface="Arial MT"/>
              </a:rPr>
              <a:t>*</a:t>
            </a:r>
            <a:r>
              <a:rPr lang="tr-TR" sz="2000" b="1">
                <a:gradFill>
                  <a:gsLst>
                    <a:gs pos="0">
                      <a:srgbClr val="A2A2A2"/>
                    </a:gs>
                    <a:gs pos="50000">
                      <a:srgbClr val="C7C7C7"/>
                    </a:gs>
                    <a:gs pos="100000">
                      <a:srgbClr val="E4E4E4"/>
                    </a:gs>
                  </a:gsLst>
                  <a:path path="circle">
                    <a:fillToRect r="100000" b="100000"/>
                  </a:path>
                </a:gradFill>
                <a:effectLst/>
                <a:latin typeface="+mn-lt"/>
                <a:ea typeface="Arial MT"/>
              </a:rPr>
              <a:t>Beyaz Şapka</a:t>
            </a:r>
            <a:r>
              <a:rPr lang="tr-TR" sz="2000">
                <a:gradFill>
                  <a:gsLst>
                    <a:gs pos="0">
                      <a:srgbClr val="A2A2A2"/>
                    </a:gs>
                    <a:gs pos="50000">
                      <a:srgbClr val="C7C7C7"/>
                    </a:gs>
                    <a:gs pos="100000">
                      <a:srgbClr val="E4E4E4"/>
                    </a:gs>
                  </a:gsLst>
                  <a:path path="circle">
                    <a:fillToRect r="100000" b="100000"/>
                  </a:path>
                </a:gradFill>
                <a:effectLst/>
                <a:latin typeface="+mn-lt"/>
                <a:ea typeface="Arial MT"/>
              </a:rPr>
              <a:t>: </a:t>
            </a:r>
            <a:r>
              <a:rPr lang="tr-TR" sz="2000">
                <a:solidFill>
                  <a:srgbClr val="333333"/>
                </a:solidFill>
                <a:effectLst/>
                <a:latin typeface="+mn-lt"/>
                <a:ea typeface="Arial MT"/>
              </a:rPr>
              <a:t>Gerçekler neler?</a:t>
            </a:r>
            <a:br>
              <a:rPr lang="tr-TR" sz="2000">
                <a:solidFill>
                  <a:srgbClr val="333333"/>
                </a:solidFill>
                <a:effectLst/>
                <a:latin typeface="+mn-lt"/>
                <a:ea typeface="Arial MT"/>
              </a:rPr>
            </a:br>
            <a:r>
              <a:rPr lang="tr-TR" sz="2000">
                <a:solidFill>
                  <a:srgbClr val="333333"/>
                </a:solidFill>
                <a:effectLst/>
                <a:latin typeface="+mn-lt"/>
                <a:ea typeface="Arial MT"/>
              </a:rPr>
              <a:t>*</a:t>
            </a:r>
            <a:r>
              <a:rPr lang="tr-TR" sz="2000" b="1">
                <a:solidFill>
                  <a:srgbClr val="1F497D"/>
                </a:solidFill>
                <a:effectLst/>
                <a:latin typeface="+mn-lt"/>
                <a:ea typeface="Arial MT"/>
              </a:rPr>
              <a:t>Mavi Şapka:</a:t>
            </a:r>
            <a:r>
              <a:rPr lang="tr-TR" sz="2000">
                <a:solidFill>
                  <a:srgbClr val="1F497D"/>
                </a:solidFill>
                <a:effectLst/>
                <a:latin typeface="+mn-lt"/>
                <a:ea typeface="Arial MT"/>
              </a:rPr>
              <a:t> </a:t>
            </a:r>
            <a:r>
              <a:rPr lang="tr-TR" sz="2000">
                <a:solidFill>
                  <a:srgbClr val="333333"/>
                </a:solidFill>
                <a:effectLst/>
                <a:latin typeface="+mn-lt"/>
                <a:ea typeface="Arial MT"/>
              </a:rPr>
              <a:t>Bu şapka meta-düşünce (meta-thinking) şapkası olarak geçiyor, herkesin farklı şapkayı taktığı durumlarda süreci gözlemleyip hakem gibi davranıyor. </a:t>
            </a:r>
            <a:endParaRPr lang="LID4096" sz="2800">
              <a:latin typeface="+mn-lt"/>
            </a:endParaRPr>
          </a:p>
        </p:txBody>
      </p:sp>
      <p:pic>
        <p:nvPicPr>
          <p:cNvPr id="4" name="Resim 3" descr="6 Şapka Düşünme Tekniği Nedir?">
            <a:extLst>
              <a:ext uri="{FF2B5EF4-FFF2-40B4-BE49-F238E27FC236}">
                <a16:creationId xmlns:a16="http://schemas.microsoft.com/office/drawing/2014/main" id="{5B6FCF64-6B43-4566-9BDC-5205EA6553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521332"/>
            <a:ext cx="3943350" cy="3845816"/>
          </a:xfrm>
          <a:prstGeom prst="rect">
            <a:avLst/>
          </a:prstGeom>
          <a:noFill/>
          <a:ln>
            <a:noFill/>
          </a:ln>
        </p:spPr>
      </p:pic>
    </p:spTree>
    <p:extLst>
      <p:ext uri="{BB962C8B-B14F-4D97-AF65-F5344CB8AC3E}">
        <p14:creationId xmlns:p14="http://schemas.microsoft.com/office/powerpoint/2010/main" val="36606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2EB23-B647-4004-BB7B-E545F81788A3}"/>
              </a:ext>
            </a:extLst>
          </p:cNvPr>
          <p:cNvSpPr>
            <a:spLocks noGrp="1"/>
          </p:cNvSpPr>
          <p:nvPr>
            <p:ph type="title"/>
          </p:nvPr>
        </p:nvSpPr>
        <p:spPr>
          <a:xfrm>
            <a:off x="496139" y="522210"/>
            <a:ext cx="11246611" cy="738664"/>
          </a:xfrm>
        </p:spPr>
        <p:txBody>
          <a:bodyPr/>
          <a:lstStyle/>
          <a:p>
            <a:pPr rtl="0"/>
            <a:r>
              <a:rPr lang="fr-FR" sz="2400" b="1">
                <a:solidFill>
                  <a:srgbClr val="202124"/>
                </a:solidFill>
                <a:latin typeface="Arial"/>
                <a:ea typeface="Arial"/>
                <a:cs typeface="Arial"/>
                <a:sym typeface="Arial"/>
              </a:rPr>
              <a:t>9. S.C.A.M.P.E.R.</a:t>
            </a:r>
            <a:br>
              <a:rPr lang="fr-FR" sz="2400" b="1">
                <a:solidFill>
                  <a:srgbClr val="202124"/>
                </a:solidFill>
                <a:latin typeface="Arial"/>
                <a:ea typeface="Arial"/>
                <a:cs typeface="Arial"/>
                <a:sym typeface="Arial"/>
              </a:rPr>
            </a:br>
            <a:endParaRPr lang="LID4096" sz="2400" b="1"/>
          </a:p>
        </p:txBody>
      </p:sp>
      <p:sp>
        <p:nvSpPr>
          <p:cNvPr id="4" name="Google Shape;227;p41">
            <a:extLst>
              <a:ext uri="{FF2B5EF4-FFF2-40B4-BE49-F238E27FC236}">
                <a16:creationId xmlns:a16="http://schemas.microsoft.com/office/drawing/2014/main" id="{A7BF4D7D-C3A0-432E-A352-DBDBD01A8DC9}"/>
              </a:ext>
            </a:extLst>
          </p:cNvPr>
          <p:cNvSpPr txBox="1">
            <a:spLocks noGrp="1"/>
          </p:cNvSpPr>
          <p:nvPr>
            <p:ph type="body" idx="1"/>
          </p:nvPr>
        </p:nvSpPr>
        <p:spPr>
          <a:xfrm>
            <a:off x="472693" y="1219201"/>
            <a:ext cx="10855325" cy="2362200"/>
          </a:xfrm>
          <a:prstGeom prst="rect">
            <a:avLst/>
          </a:prstGeom>
        </p:spPr>
        <p:txBody>
          <a:bodyPr spcFirstLastPara="1" wrap="square" lIns="91425" tIns="91425" rIns="91425" bIns="91425" anchor="t" anchorCtr="0">
            <a:normAutofit lnSpcReduction="20000"/>
          </a:bodyPr>
          <a:lstStyle/>
          <a:p>
            <a:pPr marL="0" marR="38100" lvl="0" indent="0" algn="just" rtl="0">
              <a:lnSpc>
                <a:spcPct val="128571"/>
              </a:lnSpc>
              <a:spcBef>
                <a:spcPts val="0"/>
              </a:spcBef>
              <a:spcAft>
                <a:spcPts val="0"/>
              </a:spcAft>
              <a:buNone/>
            </a:pPr>
            <a:r>
              <a:rPr lang="fr" sz="2100">
                <a:solidFill>
                  <a:srgbClr val="202124"/>
                </a:solidFill>
                <a:latin typeface="Arial"/>
                <a:ea typeface="Arial"/>
                <a:cs typeface="Arial"/>
                <a:sym typeface="Arial"/>
              </a:rPr>
              <a:t>S.C.A.M.P.E.R. ikame etmek, birleştirmek, uyarlamak, değiştirmek, başka bir kullanıma koymak, ortadan kaldırmak ve tersine çevirmek anlamına gelir. Bu kısaltma aslında fikirlerinizi yönlendirmek için bir soru kontrol listesidir. Bir değişkeni diğerinin yerine koymak, birini diğeriyle birleştirmek veya bir değişkeni farklı bir bağlama uyarlamak gibi faktörleri göz önünde bulundurmanızı ister. Bu yöntem, eleştirel düşünmenize ve yaratıcı yaklaşımları çeşitli açılardan değerlendirmenize yardımcı olur.</a:t>
            </a:r>
            <a:endParaRPr sz="2100">
              <a:solidFill>
                <a:srgbClr val="202124"/>
              </a:solidFill>
              <a:latin typeface="Arial"/>
              <a:ea typeface="Arial"/>
              <a:cs typeface="Arial"/>
              <a:sym typeface="Arial"/>
            </a:endParaRPr>
          </a:p>
          <a:p>
            <a:pPr marL="0" lvl="0" indent="0" algn="just" rtl="0">
              <a:spcBef>
                <a:spcPts val="0"/>
              </a:spcBef>
              <a:spcAft>
                <a:spcPts val="1200"/>
              </a:spcAft>
              <a:buNone/>
            </a:pPr>
            <a:endParaRPr/>
          </a:p>
        </p:txBody>
      </p:sp>
      <p:sp>
        <p:nvSpPr>
          <p:cNvPr id="5" name="Google Shape;233;p42">
            <a:extLst>
              <a:ext uri="{FF2B5EF4-FFF2-40B4-BE49-F238E27FC236}">
                <a16:creationId xmlns:a16="http://schemas.microsoft.com/office/drawing/2014/main" id="{CF2E2875-EC8F-4387-9E28-8C201421B23A}"/>
              </a:ext>
            </a:extLst>
          </p:cNvPr>
          <p:cNvSpPr txBox="1">
            <a:spLocks/>
          </p:cNvSpPr>
          <p:nvPr/>
        </p:nvSpPr>
        <p:spPr>
          <a:xfrm>
            <a:off x="407044" y="4267200"/>
            <a:ext cx="10855325" cy="1849758"/>
          </a:xfrm>
          <a:prstGeom prst="rect">
            <a:avLst/>
          </a:prstGeom>
        </p:spPr>
        <p:txBody>
          <a:bodyPr spcFirstLastPara="1" wrap="square" lIns="91425" tIns="91425" rIns="91425" bIns="91425" anchor="t" anchorCtr="0">
            <a:normAutofit/>
          </a:bodyPr>
          <a:lstStyle>
            <a:lvl1pPr marL="0">
              <a:defRPr sz="24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38100" algn="just" rtl="0">
              <a:lnSpc>
                <a:spcPct val="128571"/>
              </a:lnSpc>
            </a:pPr>
            <a:r>
              <a:rPr lang="fr-FR" sz="2100" kern="0">
                <a:solidFill>
                  <a:srgbClr val="202124"/>
                </a:solidFill>
                <a:latin typeface="Arial"/>
                <a:ea typeface="Arial"/>
                <a:cs typeface="Arial"/>
                <a:sym typeface="Arial"/>
              </a:rPr>
              <a:t>S.W.O.T. güçlü yönler, zayıf yönler, fırsatlar ve tehditlerin kısaltmasıdır. Önerilen projelerin değerini değerlendirmek için genellikle bu yöntemi bireysel olarak veya bir ekiple kullanabilirsiniz. Belirli bir projenin devam edip etmeyeceğinize karar vermesine yardımcı olması için güçlü, zayıf yönleri, fırsatları ve tehditleri sorabilirsiniz.</a:t>
            </a:r>
          </a:p>
          <a:p>
            <a:pPr algn="just" rtl="0">
              <a:spcAft>
                <a:spcPts val="1200"/>
              </a:spcAft>
            </a:pPr>
            <a:endParaRPr lang="fr-FR" kern="0"/>
          </a:p>
        </p:txBody>
      </p:sp>
      <p:sp>
        <p:nvSpPr>
          <p:cNvPr id="6" name="Google Shape;232;p42">
            <a:extLst>
              <a:ext uri="{FF2B5EF4-FFF2-40B4-BE49-F238E27FC236}">
                <a16:creationId xmlns:a16="http://schemas.microsoft.com/office/drawing/2014/main" id="{F3C1C73E-B661-40E7-B3A1-DFACA92CFAD1}"/>
              </a:ext>
            </a:extLst>
          </p:cNvPr>
          <p:cNvSpPr txBox="1">
            <a:spLocks/>
          </p:cNvSpPr>
          <p:nvPr/>
        </p:nvSpPr>
        <p:spPr>
          <a:xfrm>
            <a:off x="496139" y="3505201"/>
            <a:ext cx="6496495" cy="838200"/>
          </a:xfrm>
          <a:prstGeom prst="rect">
            <a:avLst/>
          </a:prstGeom>
        </p:spPr>
        <p:txBody>
          <a:bodyPr spcFirstLastPara="1" wrap="square" lIns="91425" tIns="91425" rIns="91425" bIns="91425" anchor="t" anchorCtr="0">
            <a:normAutofit fontScale="97500"/>
          </a:bodyPr>
          <a:lstStyle>
            <a:lvl1pPr>
              <a:defRPr sz="3200" b="0" i="0">
                <a:solidFill>
                  <a:schemeClr val="tx1"/>
                </a:solidFill>
                <a:latin typeface="Calibri"/>
                <a:ea typeface="+mj-ea"/>
                <a:cs typeface="Calibri"/>
              </a:defRPr>
            </a:lvl1pPr>
          </a:lstStyle>
          <a:p>
            <a:pPr marR="38100" algn="l" rtl="0">
              <a:lnSpc>
                <a:spcPct val="128571"/>
              </a:lnSpc>
            </a:pPr>
            <a:r>
              <a:rPr lang="fr-FR" sz="2400" b="1" kern="0">
                <a:solidFill>
                  <a:srgbClr val="202124"/>
                </a:solidFill>
                <a:latin typeface="Arial"/>
                <a:ea typeface="Arial"/>
                <a:cs typeface="Arial"/>
                <a:sym typeface="Arial"/>
              </a:rPr>
              <a:t>10. S.W.O.T. analiz</a:t>
            </a:r>
          </a:p>
          <a:p>
            <a:pPr algn="l" rtl="0"/>
            <a:endParaRPr lang="fr-FR" b="1" kern="0"/>
          </a:p>
        </p:txBody>
      </p:sp>
    </p:spTree>
    <p:extLst>
      <p:ext uri="{BB962C8B-B14F-4D97-AF65-F5344CB8AC3E}">
        <p14:creationId xmlns:p14="http://schemas.microsoft.com/office/powerpoint/2010/main" val="960755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31E98C-9344-45F9-9208-7027D2BEF98C}"/>
              </a:ext>
            </a:extLst>
          </p:cNvPr>
          <p:cNvSpPr>
            <a:spLocks noGrp="1"/>
          </p:cNvSpPr>
          <p:nvPr>
            <p:ph type="title"/>
          </p:nvPr>
        </p:nvSpPr>
        <p:spPr>
          <a:xfrm>
            <a:off x="675371" y="454833"/>
            <a:ext cx="11246611" cy="647138"/>
          </a:xfrm>
        </p:spPr>
        <p:txBody>
          <a:bodyPr/>
          <a:lstStyle/>
          <a:p>
            <a:pPr algn="ctr" rtl="0"/>
            <a:r>
              <a:rPr lang="fr-FR" sz="3200" b="1">
                <a:solidFill>
                  <a:srgbClr val="202124"/>
                </a:solidFill>
                <a:latin typeface="Arial"/>
                <a:ea typeface="Arial"/>
                <a:cs typeface="Arial"/>
                <a:sym typeface="Arial"/>
              </a:rPr>
              <a:t>11. Grup çizimi</a:t>
            </a:r>
            <a:br>
              <a:rPr lang="fr-FR" sz="3200" b="1">
                <a:solidFill>
                  <a:srgbClr val="202124"/>
                </a:solidFill>
                <a:latin typeface="Arial"/>
                <a:ea typeface="Arial"/>
                <a:cs typeface="Arial"/>
                <a:sym typeface="Arial"/>
              </a:rPr>
            </a:br>
            <a:endParaRPr lang="LID4096" b="1"/>
          </a:p>
        </p:txBody>
      </p:sp>
      <p:sp>
        <p:nvSpPr>
          <p:cNvPr id="4" name="Google Shape;239;p43">
            <a:extLst>
              <a:ext uri="{FF2B5EF4-FFF2-40B4-BE49-F238E27FC236}">
                <a16:creationId xmlns:a16="http://schemas.microsoft.com/office/drawing/2014/main" id="{B4303D2B-E903-405B-AC3D-B59FC360A263}"/>
              </a:ext>
            </a:extLst>
          </p:cNvPr>
          <p:cNvSpPr txBox="1">
            <a:spLocks noGrp="1"/>
          </p:cNvSpPr>
          <p:nvPr>
            <p:ph type="body" idx="1"/>
          </p:nvPr>
        </p:nvSpPr>
        <p:spPr>
          <a:xfrm>
            <a:off x="6230940" y="1484384"/>
            <a:ext cx="5427660" cy="4669300"/>
          </a:xfrm>
          <a:prstGeom prst="rect">
            <a:avLst/>
          </a:prstGeom>
        </p:spPr>
        <p:txBody>
          <a:bodyPr spcFirstLastPara="1" wrap="square" lIns="91425" tIns="91425" rIns="91425" bIns="91425" anchor="t" anchorCtr="0">
            <a:normAutofit/>
          </a:bodyPr>
          <a:lstStyle/>
          <a:p>
            <a:pPr marL="0" marR="38100" lvl="0" indent="0" algn="just" rtl="0">
              <a:lnSpc>
                <a:spcPct val="128571"/>
              </a:lnSpc>
              <a:spcBef>
                <a:spcPts val="0"/>
              </a:spcBef>
              <a:spcAft>
                <a:spcPts val="0"/>
              </a:spcAft>
              <a:buNone/>
            </a:pPr>
            <a:r>
              <a:rPr lang="fr" sz="2100">
                <a:solidFill>
                  <a:srgbClr val="202124"/>
                </a:solidFill>
                <a:latin typeface="Arial"/>
                <a:ea typeface="Arial"/>
                <a:cs typeface="Arial"/>
                <a:sym typeface="Arial"/>
              </a:rPr>
              <a:t>Bu yöntemde, her grup üyesi bir kağıt parçasının etrafından geçer ve kağıt üzerinde merkezi bir kavramla veya başka bir eskizle ilgili bir şey çizer. Tüm grup çizimi tamamladıktan sonra, görüntüleri tartışın ve aralarında bağlantılar oluşturun. Görsel olarak düşünme ve yaratma, grubun fikirlerine bir plan veya tasarımı yorumlayabilecekleri şekilde bir biçim verebilir.</a:t>
            </a:r>
            <a:endParaRPr sz="2100">
              <a:solidFill>
                <a:srgbClr val="202124"/>
              </a:solidFill>
              <a:latin typeface="Arial"/>
              <a:ea typeface="Arial"/>
              <a:cs typeface="Arial"/>
              <a:sym typeface="Arial"/>
            </a:endParaRPr>
          </a:p>
          <a:p>
            <a:pPr marL="0" lvl="0" indent="0" algn="just" rtl="0">
              <a:spcBef>
                <a:spcPts val="0"/>
              </a:spcBef>
              <a:spcAft>
                <a:spcPts val="1200"/>
              </a:spcAft>
              <a:buNone/>
            </a:pPr>
            <a:endParaRPr/>
          </a:p>
        </p:txBody>
      </p:sp>
      <p:pic>
        <p:nvPicPr>
          <p:cNvPr id="7" name="Resim 6">
            <a:extLst>
              <a:ext uri="{FF2B5EF4-FFF2-40B4-BE49-F238E27FC236}">
                <a16:creationId xmlns:a16="http://schemas.microsoft.com/office/drawing/2014/main" id="{0076D5CD-E215-46CF-9E1D-699EC125E3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84385"/>
            <a:ext cx="5427662" cy="4669300"/>
          </a:xfrm>
          <a:prstGeom prst="rect">
            <a:avLst/>
          </a:prstGeom>
          <a:noFill/>
          <a:ln>
            <a:noFill/>
          </a:ln>
        </p:spPr>
      </p:pic>
    </p:spTree>
    <p:extLst>
      <p:ext uri="{BB962C8B-B14F-4D97-AF65-F5344CB8AC3E}">
        <p14:creationId xmlns:p14="http://schemas.microsoft.com/office/powerpoint/2010/main" val="226409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45202" y="609981"/>
            <a:ext cx="5533390" cy="696595"/>
          </a:xfrm>
          <a:prstGeom prst="rect">
            <a:avLst/>
          </a:prstGeom>
        </p:spPr>
        <p:txBody>
          <a:bodyPr vert="horz" wrap="square" lIns="0" tIns="13335" rIns="0" bIns="0" rtlCol="0">
            <a:spAutoFit/>
          </a:bodyPr>
          <a:lstStyle/>
          <a:p>
            <a:pPr marL="12700">
              <a:lnSpc>
                <a:spcPct val="100000"/>
              </a:lnSpc>
              <a:spcBef>
                <a:spcPts val="105"/>
              </a:spcBef>
            </a:pPr>
            <a:r>
              <a:rPr sz="4400" spc="-25" dirty="0">
                <a:latin typeface="Calibri Light"/>
                <a:cs typeface="Calibri Light"/>
              </a:rPr>
              <a:t>inovasyon</a:t>
            </a:r>
            <a:r>
              <a:rPr sz="4400" spc="-20" dirty="0">
                <a:latin typeface="Calibri Light"/>
                <a:cs typeface="Calibri Light"/>
              </a:rPr>
              <a:t> </a:t>
            </a:r>
            <a:r>
              <a:rPr sz="4400" spc="-5" dirty="0">
                <a:latin typeface="Calibri Light"/>
                <a:cs typeface="Calibri Light"/>
              </a:rPr>
              <a:t>ciddi</a:t>
            </a:r>
            <a:r>
              <a:rPr sz="4400" spc="-20" dirty="0">
                <a:latin typeface="Calibri Light"/>
                <a:cs typeface="Calibri Light"/>
              </a:rPr>
              <a:t> </a:t>
            </a:r>
            <a:r>
              <a:rPr sz="4400" dirty="0">
                <a:latin typeface="Calibri Light"/>
                <a:cs typeface="Calibri Light"/>
              </a:rPr>
              <a:t>bir</a:t>
            </a:r>
            <a:r>
              <a:rPr sz="4400" spc="-15" dirty="0">
                <a:latin typeface="Calibri Light"/>
                <a:cs typeface="Calibri Light"/>
              </a:rPr>
              <a:t> </a:t>
            </a:r>
            <a:r>
              <a:rPr sz="4400" dirty="0">
                <a:latin typeface="Calibri Light"/>
                <a:cs typeface="Calibri Light"/>
              </a:rPr>
              <a:t>iştir…</a:t>
            </a:r>
            <a:endParaRPr sz="4400">
              <a:latin typeface="Calibri Light"/>
              <a:cs typeface="Calibri Light"/>
            </a:endParaRPr>
          </a:p>
        </p:txBody>
      </p:sp>
      <p:grpSp>
        <p:nvGrpSpPr>
          <p:cNvPr id="3" name="object 3"/>
          <p:cNvGrpSpPr/>
          <p:nvPr/>
        </p:nvGrpSpPr>
        <p:grpSpPr>
          <a:xfrm>
            <a:off x="7059439" y="1995612"/>
            <a:ext cx="4403725" cy="4750435"/>
            <a:chOff x="7059439" y="1995612"/>
            <a:chExt cx="4403725" cy="4750435"/>
          </a:xfrm>
        </p:grpSpPr>
        <p:pic>
          <p:nvPicPr>
            <p:cNvPr id="4" name="object 4"/>
            <p:cNvPicPr/>
            <p:nvPr/>
          </p:nvPicPr>
          <p:blipFill>
            <a:blip r:embed="rId2" cstate="print"/>
            <a:stretch>
              <a:fillRect/>
            </a:stretch>
          </p:blipFill>
          <p:spPr>
            <a:xfrm>
              <a:off x="7059439" y="4207291"/>
              <a:ext cx="3313630" cy="2538148"/>
            </a:xfrm>
            <a:prstGeom prst="rect">
              <a:avLst/>
            </a:prstGeom>
          </p:spPr>
        </p:pic>
        <p:pic>
          <p:nvPicPr>
            <p:cNvPr id="5" name="object 5"/>
            <p:cNvPicPr/>
            <p:nvPr/>
          </p:nvPicPr>
          <p:blipFill>
            <a:blip r:embed="rId3" cstate="print"/>
            <a:stretch>
              <a:fillRect/>
            </a:stretch>
          </p:blipFill>
          <p:spPr>
            <a:xfrm>
              <a:off x="8951975" y="1995612"/>
              <a:ext cx="2510662" cy="2211770"/>
            </a:xfrm>
            <a:prstGeom prst="rect">
              <a:avLst/>
            </a:prstGeom>
          </p:spPr>
        </p:pic>
      </p:grpSp>
      <p:pic>
        <p:nvPicPr>
          <p:cNvPr id="6" name="object 6"/>
          <p:cNvPicPr/>
          <p:nvPr/>
        </p:nvPicPr>
        <p:blipFill>
          <a:blip r:embed="rId4" cstate="print"/>
          <a:stretch>
            <a:fillRect/>
          </a:stretch>
        </p:blipFill>
        <p:spPr>
          <a:xfrm>
            <a:off x="4842128" y="2552954"/>
            <a:ext cx="1799463" cy="2316861"/>
          </a:xfrm>
          <a:prstGeom prst="rect">
            <a:avLst/>
          </a:prstGeom>
        </p:spPr>
      </p:pic>
      <p:pic>
        <p:nvPicPr>
          <p:cNvPr id="7" name="object 7"/>
          <p:cNvPicPr/>
          <p:nvPr/>
        </p:nvPicPr>
        <p:blipFill>
          <a:blip r:embed="rId5" cstate="print"/>
          <a:stretch>
            <a:fillRect/>
          </a:stretch>
        </p:blipFill>
        <p:spPr>
          <a:xfrm>
            <a:off x="531794" y="415908"/>
            <a:ext cx="3485037" cy="3421523"/>
          </a:xfrm>
          <a:prstGeom prst="rect">
            <a:avLst/>
          </a:prstGeom>
        </p:spPr>
      </p:pic>
      <p:pic>
        <p:nvPicPr>
          <p:cNvPr id="8" name="object 8"/>
          <p:cNvPicPr/>
          <p:nvPr/>
        </p:nvPicPr>
        <p:blipFill>
          <a:blip r:embed="rId6" cstate="print"/>
          <a:stretch>
            <a:fillRect/>
          </a:stretch>
        </p:blipFill>
        <p:spPr>
          <a:xfrm>
            <a:off x="1717131" y="4268956"/>
            <a:ext cx="2960949" cy="2189895"/>
          </a:xfrm>
          <a:prstGeom prst="rect">
            <a:avLst/>
          </a:prstGeom>
        </p:spPr>
      </p:pic>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A4C9D6-D70D-475C-9F91-AA135A764BAD}"/>
              </a:ext>
            </a:extLst>
          </p:cNvPr>
          <p:cNvSpPr>
            <a:spLocks noGrp="1"/>
          </p:cNvSpPr>
          <p:nvPr>
            <p:ph type="title"/>
          </p:nvPr>
        </p:nvSpPr>
        <p:spPr>
          <a:xfrm>
            <a:off x="668274" y="537717"/>
            <a:ext cx="11414506" cy="953135"/>
          </a:xfrm>
        </p:spPr>
        <p:txBody>
          <a:bodyPr/>
          <a:lstStyle/>
          <a:p>
            <a:pPr marR="38100" rtl="0">
              <a:lnSpc>
                <a:spcPct val="128571"/>
              </a:lnSpc>
            </a:pPr>
            <a:r>
              <a:rPr lang="fr-FR" sz="3200" b="1" kern="0">
                <a:solidFill>
                  <a:srgbClr val="202124"/>
                </a:solidFill>
                <a:latin typeface="Arial"/>
                <a:ea typeface="Arial"/>
                <a:cs typeface="Arial"/>
                <a:sym typeface="Arial"/>
              </a:rPr>
              <a:t>12. Kelime bankacılığı</a:t>
            </a:r>
            <a:br>
              <a:rPr lang="fr-FR" sz="3200" b="1" kern="0">
                <a:solidFill>
                  <a:srgbClr val="202124"/>
                </a:solidFill>
                <a:latin typeface="Arial"/>
                <a:ea typeface="Arial"/>
                <a:cs typeface="Arial"/>
                <a:sym typeface="Arial"/>
              </a:rPr>
            </a:br>
            <a:br>
              <a:rPr lang="fr-FR" sz="3200" b="1" kern="0"/>
            </a:br>
            <a:endParaRPr lang="LID4096"/>
          </a:p>
        </p:txBody>
      </p:sp>
      <p:sp>
        <p:nvSpPr>
          <p:cNvPr id="3" name="Metin Yer Tutucusu 2">
            <a:extLst>
              <a:ext uri="{FF2B5EF4-FFF2-40B4-BE49-F238E27FC236}">
                <a16:creationId xmlns:a16="http://schemas.microsoft.com/office/drawing/2014/main" id="{8BDBD643-8E4E-4AD6-A666-95606C7AB40A}"/>
              </a:ext>
            </a:extLst>
          </p:cNvPr>
          <p:cNvSpPr>
            <a:spLocks noGrp="1"/>
          </p:cNvSpPr>
          <p:nvPr>
            <p:ph type="body" idx="1"/>
          </p:nvPr>
        </p:nvSpPr>
        <p:spPr/>
        <p:txBody>
          <a:bodyPr/>
          <a:lstStyle/>
          <a:p>
            <a:pPr marR="38100" algn="just" rtl="0">
              <a:lnSpc>
                <a:spcPct val="128571"/>
              </a:lnSpc>
            </a:pPr>
            <a:r>
              <a:rPr lang="fr-FR" sz="2400" kern="0">
                <a:solidFill>
                  <a:srgbClr val="202124"/>
                </a:solidFill>
                <a:latin typeface="Arial"/>
                <a:ea typeface="Arial"/>
                <a:cs typeface="Arial"/>
                <a:sym typeface="Arial"/>
              </a:rPr>
              <a:t>Kelime bankacılığı, diğer kelime ilişkilendirme faaliyetlerine benzer, ancak söz konusu kelime ve deyimlerin hacmi ile daha büyük bir ölçekte yürütülür. Kelime ilişkilendirme bir kelimeyi diğer kelime ile ilişkilendirirken, kelime bankacılığı ile daha büyük kelime grupları oluşturabilirsiniz. Birden fazla kelimeyi diğeriyle ilişkilendirebilir ve kalıpları ve bağlantıları belirlemek için bu kelimeleri gruplayabilirsiniz. Bu yöntem, bir projenin başlangıcını başlatabilecek ortak bir amaç veya amaç bularak soyut fikirleri sağlamlaştırmaya yardımcı olabilir.</a:t>
            </a:r>
          </a:p>
          <a:p>
            <a:pPr algn="just" rtl="0">
              <a:spcAft>
                <a:spcPts val="1200"/>
              </a:spcAft>
            </a:pPr>
            <a:endParaRPr lang="fr-FR" kern="0"/>
          </a:p>
          <a:p>
            <a:endParaRPr lang="LID4096"/>
          </a:p>
        </p:txBody>
      </p:sp>
    </p:spTree>
    <p:extLst>
      <p:ext uri="{BB962C8B-B14F-4D97-AF65-F5344CB8AC3E}">
        <p14:creationId xmlns:p14="http://schemas.microsoft.com/office/powerpoint/2010/main" val="5836501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1CB3F1-C543-4A4B-827A-1F529128A450}"/>
              </a:ext>
            </a:extLst>
          </p:cNvPr>
          <p:cNvSpPr>
            <a:spLocks noGrp="1"/>
          </p:cNvSpPr>
          <p:nvPr>
            <p:ph type="title"/>
          </p:nvPr>
        </p:nvSpPr>
        <p:spPr>
          <a:xfrm>
            <a:off x="472692" y="726784"/>
            <a:ext cx="11246611" cy="763880"/>
          </a:xfrm>
        </p:spPr>
        <p:txBody>
          <a:bodyPr/>
          <a:lstStyle/>
          <a:p>
            <a:pPr rtl="0"/>
            <a:r>
              <a:rPr lang="fr-FR" sz="3200" b="1">
                <a:solidFill>
                  <a:srgbClr val="202124"/>
                </a:solidFill>
                <a:latin typeface="Arial"/>
                <a:ea typeface="Arial"/>
                <a:cs typeface="Arial"/>
                <a:sym typeface="Arial"/>
              </a:rPr>
              <a:t>13. Dilek</a:t>
            </a:r>
            <a:br>
              <a:rPr lang="fr-FR" sz="3200" b="1">
                <a:solidFill>
                  <a:srgbClr val="202124"/>
                </a:solidFill>
                <a:latin typeface="Arial"/>
                <a:ea typeface="Arial"/>
                <a:cs typeface="Arial"/>
                <a:sym typeface="Arial"/>
              </a:rPr>
            </a:br>
            <a:endParaRPr lang="LID4096"/>
          </a:p>
        </p:txBody>
      </p:sp>
      <p:sp>
        <p:nvSpPr>
          <p:cNvPr id="4" name="Google Shape;251;p45">
            <a:extLst>
              <a:ext uri="{FF2B5EF4-FFF2-40B4-BE49-F238E27FC236}">
                <a16:creationId xmlns:a16="http://schemas.microsoft.com/office/drawing/2014/main" id="{F2918F31-ACEB-4C87-8893-636BC5CFFBE6}"/>
              </a:ext>
            </a:extLst>
          </p:cNvPr>
          <p:cNvSpPr txBox="1">
            <a:spLocks noGrp="1"/>
          </p:cNvSpPr>
          <p:nvPr>
            <p:ph type="body" idx="1"/>
          </p:nvPr>
        </p:nvSpPr>
        <p:spPr>
          <a:xfrm>
            <a:off x="668338" y="1490663"/>
            <a:ext cx="10855325" cy="1862137"/>
          </a:xfrm>
          <a:prstGeom prst="rect">
            <a:avLst/>
          </a:prstGeom>
        </p:spPr>
        <p:txBody>
          <a:bodyPr spcFirstLastPara="1" wrap="square" lIns="91425" tIns="91425" rIns="91425" bIns="91425" anchor="t" anchorCtr="0">
            <a:normAutofit/>
          </a:bodyPr>
          <a:lstStyle/>
          <a:p>
            <a:pPr marL="0" marR="38100" lvl="0" indent="0" algn="just" rtl="0">
              <a:lnSpc>
                <a:spcPct val="128571"/>
              </a:lnSpc>
              <a:spcBef>
                <a:spcPts val="0"/>
              </a:spcBef>
              <a:spcAft>
                <a:spcPts val="0"/>
              </a:spcAft>
              <a:buNone/>
            </a:pPr>
            <a:r>
              <a:rPr lang="fr" sz="2100">
                <a:solidFill>
                  <a:srgbClr val="202124"/>
                </a:solidFill>
                <a:latin typeface="Arial"/>
                <a:ea typeface="Arial"/>
                <a:cs typeface="Arial"/>
                <a:sym typeface="Arial"/>
              </a:rPr>
              <a:t>Bu yöntem, katılımcılardan belirli bir soruna çözüm dilemelerini ister. Bu çözümler pratik olmayabilir veya ulaşılamaz olabilir, ancak ekibiniz hala bunları gerçekleştirmenin olası yollarını tartışabilir. Her dileğin hangi yönlerini kullanabileceklerini veya gerçek çözüme entegre edebileceklerini analiz ederek soruna nihai çözümü geliştirebilirsiniz.</a:t>
            </a:r>
            <a:endParaRPr sz="2100">
              <a:solidFill>
                <a:srgbClr val="202124"/>
              </a:solidFill>
              <a:latin typeface="Arial"/>
              <a:ea typeface="Arial"/>
              <a:cs typeface="Arial"/>
              <a:sym typeface="Arial"/>
            </a:endParaRPr>
          </a:p>
          <a:p>
            <a:pPr marL="0" lvl="0" indent="0" algn="just" rtl="0">
              <a:spcBef>
                <a:spcPts val="0"/>
              </a:spcBef>
              <a:spcAft>
                <a:spcPts val="1200"/>
              </a:spcAft>
              <a:buNone/>
            </a:pPr>
            <a:endParaRPr/>
          </a:p>
        </p:txBody>
      </p:sp>
      <p:sp>
        <p:nvSpPr>
          <p:cNvPr id="5" name="Google Shape;257;p46">
            <a:extLst>
              <a:ext uri="{FF2B5EF4-FFF2-40B4-BE49-F238E27FC236}">
                <a16:creationId xmlns:a16="http://schemas.microsoft.com/office/drawing/2014/main" id="{B0DA9EB9-2C6B-4809-8BEB-4DD59FA1A397}"/>
              </a:ext>
            </a:extLst>
          </p:cNvPr>
          <p:cNvSpPr txBox="1">
            <a:spLocks/>
          </p:cNvSpPr>
          <p:nvPr/>
        </p:nvSpPr>
        <p:spPr>
          <a:xfrm>
            <a:off x="731646" y="3895675"/>
            <a:ext cx="10728704" cy="2352725"/>
          </a:xfrm>
          <a:prstGeom prst="rect">
            <a:avLst/>
          </a:prstGeom>
        </p:spPr>
        <p:txBody>
          <a:bodyPr spcFirstLastPara="1" wrap="square" lIns="91425" tIns="91425" rIns="91425" bIns="91425" anchor="t" anchorCtr="0">
            <a:normAutofit/>
          </a:bodyPr>
          <a:lstStyle>
            <a:lvl1pPr marL="0">
              <a:defRPr sz="24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38100" algn="just" rtl="0">
              <a:lnSpc>
                <a:spcPct val="128571"/>
              </a:lnSpc>
            </a:pPr>
            <a:r>
              <a:rPr lang="fr-FR" sz="2100" kern="0">
                <a:solidFill>
                  <a:srgbClr val="202124"/>
                </a:solidFill>
                <a:latin typeface="Arial"/>
                <a:ea typeface="Arial"/>
                <a:cs typeface="Arial"/>
                <a:sym typeface="Arial"/>
              </a:rPr>
              <a:t>Boşluk doldurma, bir proje veya problemle ilgili başlangıç ​​noktanızın beyanı ile başlar. Ardından, nihai hedefinizi belirtir ve başlangıç ​​ve bitiş noktaları arasındaki boşluğu doldurmak için neler yapabileceğinizi düşünmeye başlarsınız. İlk tepkiler genellikle daha geneldir, ancak birden fazla boşluk doldurma işlemi aracılığıyla belirli çözümleri belirleyebilirsiniz.</a:t>
            </a:r>
          </a:p>
          <a:p>
            <a:pPr algn="just" rtl="0">
              <a:spcAft>
                <a:spcPts val="1200"/>
              </a:spcAft>
            </a:pPr>
            <a:endParaRPr lang="fr-FR" kern="0"/>
          </a:p>
        </p:txBody>
      </p:sp>
      <p:sp>
        <p:nvSpPr>
          <p:cNvPr id="6" name="Google Shape;256;p46">
            <a:extLst>
              <a:ext uri="{FF2B5EF4-FFF2-40B4-BE49-F238E27FC236}">
                <a16:creationId xmlns:a16="http://schemas.microsoft.com/office/drawing/2014/main" id="{35D8121E-8791-4E8B-B3F5-9DAD2E725DB2}"/>
              </a:ext>
            </a:extLst>
          </p:cNvPr>
          <p:cNvSpPr txBox="1">
            <a:spLocks/>
          </p:cNvSpPr>
          <p:nvPr/>
        </p:nvSpPr>
        <p:spPr>
          <a:xfrm>
            <a:off x="472693" y="3326428"/>
            <a:ext cx="6996224" cy="626100"/>
          </a:xfrm>
          <a:prstGeom prst="rect">
            <a:avLst/>
          </a:prstGeom>
        </p:spPr>
        <p:txBody>
          <a:bodyPr spcFirstLastPara="1" wrap="square" lIns="91425" tIns="91425" rIns="91425" bIns="91425" anchor="t" anchorCtr="0">
            <a:normAutofit fontScale="82500" lnSpcReduction="20000"/>
          </a:bodyPr>
          <a:lstStyle>
            <a:lvl1pPr>
              <a:defRPr sz="3200" b="0" i="0">
                <a:solidFill>
                  <a:schemeClr val="tx1"/>
                </a:solidFill>
                <a:latin typeface="Calibri"/>
                <a:ea typeface="+mj-ea"/>
                <a:cs typeface="Calibri"/>
              </a:defRPr>
            </a:lvl1pPr>
          </a:lstStyle>
          <a:p>
            <a:pPr marR="38100" algn="l" rtl="0">
              <a:lnSpc>
                <a:spcPct val="128571"/>
              </a:lnSpc>
            </a:pPr>
            <a:r>
              <a:rPr lang="fr-FR" sz="3100" b="1" kern="0">
                <a:solidFill>
                  <a:srgbClr val="202124"/>
                </a:solidFill>
                <a:latin typeface="Arial"/>
                <a:ea typeface="Arial"/>
                <a:cs typeface="Arial"/>
                <a:sym typeface="Arial"/>
              </a:rPr>
              <a:t>14. Boşluk doldurma</a:t>
            </a:r>
          </a:p>
          <a:p>
            <a:pPr algn="l" rtl="0"/>
            <a:endParaRPr lang="fr-FR" kern="0"/>
          </a:p>
        </p:txBody>
      </p:sp>
    </p:spTree>
    <p:extLst>
      <p:ext uri="{BB962C8B-B14F-4D97-AF65-F5344CB8AC3E}">
        <p14:creationId xmlns:p14="http://schemas.microsoft.com/office/powerpoint/2010/main" val="2352951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3D69A8-E14E-4FED-AD9B-AD71A53B3018}"/>
              </a:ext>
            </a:extLst>
          </p:cNvPr>
          <p:cNvSpPr>
            <a:spLocks noGrp="1"/>
          </p:cNvSpPr>
          <p:nvPr>
            <p:ph type="title"/>
          </p:nvPr>
        </p:nvSpPr>
        <p:spPr>
          <a:xfrm>
            <a:off x="668274" y="663585"/>
            <a:ext cx="11246611" cy="626100"/>
          </a:xfrm>
        </p:spPr>
        <p:txBody>
          <a:bodyPr/>
          <a:lstStyle/>
          <a:p>
            <a:pPr rtl="0"/>
            <a:r>
              <a:rPr lang="fr-FR" sz="3200" b="1">
                <a:solidFill>
                  <a:srgbClr val="202124"/>
                </a:solidFill>
                <a:latin typeface="Arial"/>
                <a:ea typeface="Arial"/>
                <a:cs typeface="Arial"/>
                <a:sym typeface="Arial"/>
              </a:rPr>
              <a:t>15. Hızlı fikir</a:t>
            </a:r>
            <a:br>
              <a:rPr lang="fr-FR" sz="3200" b="1">
                <a:solidFill>
                  <a:srgbClr val="202124"/>
                </a:solidFill>
                <a:latin typeface="Arial"/>
                <a:ea typeface="Arial"/>
                <a:cs typeface="Arial"/>
                <a:sym typeface="Arial"/>
              </a:rPr>
            </a:br>
            <a:endParaRPr lang="LID4096"/>
          </a:p>
        </p:txBody>
      </p:sp>
      <p:sp>
        <p:nvSpPr>
          <p:cNvPr id="4" name="Google Shape;263;p47">
            <a:extLst>
              <a:ext uri="{FF2B5EF4-FFF2-40B4-BE49-F238E27FC236}">
                <a16:creationId xmlns:a16="http://schemas.microsoft.com/office/drawing/2014/main" id="{B6CBC7BE-E224-443B-8D2F-C9204F90D25E}"/>
              </a:ext>
            </a:extLst>
          </p:cNvPr>
          <p:cNvSpPr txBox="1">
            <a:spLocks noGrp="1"/>
          </p:cNvSpPr>
          <p:nvPr>
            <p:ph type="body" idx="1"/>
          </p:nvPr>
        </p:nvSpPr>
        <p:spPr>
          <a:xfrm>
            <a:off x="668338" y="1490663"/>
            <a:ext cx="10855325" cy="2319337"/>
          </a:xfrm>
          <a:prstGeom prst="rect">
            <a:avLst/>
          </a:prstGeom>
        </p:spPr>
        <p:txBody>
          <a:bodyPr spcFirstLastPara="1" wrap="square" lIns="91425" tIns="91425" rIns="91425" bIns="91425" anchor="t" anchorCtr="0">
            <a:normAutofit/>
          </a:bodyPr>
          <a:lstStyle/>
          <a:p>
            <a:pPr marL="0" marR="38100" lvl="0" indent="0" algn="just" rtl="0">
              <a:lnSpc>
                <a:spcPct val="128571"/>
              </a:lnSpc>
              <a:spcBef>
                <a:spcPts val="0"/>
              </a:spcBef>
              <a:spcAft>
                <a:spcPts val="0"/>
              </a:spcAft>
              <a:buNone/>
            </a:pPr>
            <a:r>
              <a:rPr lang="fr" sz="2100">
                <a:solidFill>
                  <a:srgbClr val="202124"/>
                </a:solidFill>
                <a:latin typeface="Arial"/>
                <a:ea typeface="Arial"/>
                <a:cs typeface="Arial"/>
                <a:sym typeface="Arial"/>
              </a:rPr>
              <a:t>Bu teknikle, grubunuzdan belirli bir zaman kısıtlaması içinde bireysel olarak fikir yazmasını isteyin. Hepsi kendi kağıt parçalarına mümkün olduğu kadar çok fikir yazarlardı. Süre bittiğinde fikirlerini yüksek sesle paylaşabilirler veya grup lideri onları toplayabilir. Yanıtları gözden geçirirken, grup arasında daha fazla geliştirebilecekleri fikirlere ilişkin içgörü sağlayabilecek bazı ortak fikirler olabilir.</a:t>
            </a:r>
            <a:endParaRPr sz="2100">
              <a:solidFill>
                <a:srgbClr val="202124"/>
              </a:solidFill>
              <a:latin typeface="Arial"/>
              <a:ea typeface="Arial"/>
              <a:cs typeface="Arial"/>
              <a:sym typeface="Arial"/>
            </a:endParaRPr>
          </a:p>
          <a:p>
            <a:pPr marL="0" lvl="0" indent="0" algn="just" rtl="0">
              <a:spcBef>
                <a:spcPts val="0"/>
              </a:spcBef>
              <a:spcAft>
                <a:spcPts val="1200"/>
              </a:spcAft>
              <a:buNone/>
            </a:pPr>
            <a:endParaRPr/>
          </a:p>
        </p:txBody>
      </p:sp>
      <p:sp>
        <p:nvSpPr>
          <p:cNvPr id="5" name="Google Shape;269;p48">
            <a:extLst>
              <a:ext uri="{FF2B5EF4-FFF2-40B4-BE49-F238E27FC236}">
                <a16:creationId xmlns:a16="http://schemas.microsoft.com/office/drawing/2014/main" id="{1A78C2C0-0FDC-4A2E-964D-675875D135A8}"/>
              </a:ext>
            </a:extLst>
          </p:cNvPr>
          <p:cNvSpPr txBox="1">
            <a:spLocks/>
          </p:cNvSpPr>
          <p:nvPr/>
        </p:nvSpPr>
        <p:spPr>
          <a:xfrm>
            <a:off x="668274" y="4609466"/>
            <a:ext cx="10990326" cy="1752600"/>
          </a:xfrm>
          <a:prstGeom prst="rect">
            <a:avLst/>
          </a:prstGeom>
        </p:spPr>
        <p:txBody>
          <a:bodyPr spcFirstLastPara="1" wrap="square" lIns="91425" tIns="91425" rIns="91425" bIns="91425" anchor="t" anchorCtr="0">
            <a:normAutofit lnSpcReduction="10000"/>
          </a:bodyPr>
          <a:lstStyle>
            <a:lvl1pPr marL="0">
              <a:defRPr sz="24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38100" algn="just" rtl="0">
              <a:lnSpc>
                <a:spcPct val="128571"/>
              </a:lnSpc>
            </a:pPr>
            <a:r>
              <a:rPr lang="fr-FR" sz="2100" kern="0">
                <a:solidFill>
                  <a:srgbClr val="202124"/>
                </a:solidFill>
                <a:latin typeface="Arial"/>
                <a:ea typeface="Arial"/>
                <a:cs typeface="Arial"/>
                <a:sym typeface="Arial"/>
              </a:rPr>
              <a:t>Tetikleme fırtınası, bir grubun tartışması için daha özel istemler veya "tetikleyiciler" sağlar. Bu istemler, grubun bitirmesi için açık uçlu cümleler veya yeni düşüncelere ilham verebilecek veya kışkırtabilecek çağrıştırıcı veya soyut ifadeler olabilir. Bu yöntemi sesli veya kağıt üzerinde yapabilirsiniz.</a:t>
            </a:r>
          </a:p>
          <a:p>
            <a:pPr algn="just" rtl="0">
              <a:spcAft>
                <a:spcPts val="1200"/>
              </a:spcAft>
            </a:pPr>
            <a:endParaRPr lang="fr-FR" kern="0"/>
          </a:p>
        </p:txBody>
      </p:sp>
      <p:sp>
        <p:nvSpPr>
          <p:cNvPr id="6" name="Google Shape;268;p48">
            <a:extLst>
              <a:ext uri="{FF2B5EF4-FFF2-40B4-BE49-F238E27FC236}">
                <a16:creationId xmlns:a16="http://schemas.microsoft.com/office/drawing/2014/main" id="{75887257-3E68-41D3-92C7-61ECA0C2D6AF}"/>
              </a:ext>
            </a:extLst>
          </p:cNvPr>
          <p:cNvSpPr txBox="1">
            <a:spLocks/>
          </p:cNvSpPr>
          <p:nvPr/>
        </p:nvSpPr>
        <p:spPr>
          <a:xfrm>
            <a:off x="668274" y="3810000"/>
            <a:ext cx="7006856" cy="626100"/>
          </a:xfrm>
          <a:prstGeom prst="rect">
            <a:avLst/>
          </a:prstGeom>
        </p:spPr>
        <p:txBody>
          <a:bodyPr spcFirstLastPara="1" wrap="square" lIns="91425" tIns="91425" rIns="91425" bIns="91425" anchor="t" anchorCtr="0">
            <a:normAutofit fontScale="82500" lnSpcReduction="20000"/>
          </a:bodyPr>
          <a:lstStyle>
            <a:lvl1pPr>
              <a:defRPr sz="3200" b="0" i="0">
                <a:solidFill>
                  <a:schemeClr val="tx1"/>
                </a:solidFill>
                <a:latin typeface="Calibri"/>
                <a:ea typeface="+mj-ea"/>
                <a:cs typeface="Calibri"/>
              </a:defRPr>
            </a:lvl1pPr>
          </a:lstStyle>
          <a:p>
            <a:pPr marR="38100" algn="l" rtl="0">
              <a:lnSpc>
                <a:spcPct val="128571"/>
              </a:lnSpc>
            </a:pPr>
            <a:r>
              <a:rPr lang="fr-FR" sz="3100" b="1" kern="0">
                <a:solidFill>
                  <a:srgbClr val="202124"/>
                </a:solidFill>
                <a:latin typeface="Arial"/>
                <a:ea typeface="Arial"/>
                <a:cs typeface="Arial"/>
                <a:sym typeface="Arial"/>
              </a:rPr>
              <a:t>16. Tetik fırtınası</a:t>
            </a:r>
          </a:p>
          <a:p>
            <a:pPr algn="l" rtl="0"/>
            <a:endParaRPr lang="fr-FR" kern="0"/>
          </a:p>
        </p:txBody>
      </p:sp>
    </p:spTree>
    <p:extLst>
      <p:ext uri="{BB962C8B-B14F-4D97-AF65-F5344CB8AC3E}">
        <p14:creationId xmlns:p14="http://schemas.microsoft.com/office/powerpoint/2010/main" val="2497559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29A4A2-34ED-4359-AB7A-A7190C7298ED}"/>
              </a:ext>
            </a:extLst>
          </p:cNvPr>
          <p:cNvSpPr>
            <a:spLocks noGrp="1"/>
          </p:cNvSpPr>
          <p:nvPr>
            <p:ph type="title"/>
          </p:nvPr>
        </p:nvSpPr>
        <p:spPr>
          <a:xfrm>
            <a:off x="472694" y="304800"/>
            <a:ext cx="11050968" cy="984885"/>
          </a:xfrm>
        </p:spPr>
        <p:txBody>
          <a:bodyPr/>
          <a:lstStyle/>
          <a:p>
            <a:pPr rtl="0"/>
            <a:r>
              <a:rPr lang="es-ES" sz="3200" b="1">
                <a:solidFill>
                  <a:srgbClr val="202124"/>
                </a:solidFill>
                <a:latin typeface="Arial"/>
                <a:ea typeface="Arial"/>
                <a:cs typeface="Arial"/>
                <a:sym typeface="Arial"/>
              </a:rPr>
              <a:t>17. "Ya eğer" yada "Ya olursa" yöntemi</a:t>
            </a:r>
            <a:br>
              <a:rPr lang="es-ES" sz="3200" b="1">
                <a:solidFill>
                  <a:srgbClr val="202124"/>
                </a:solidFill>
                <a:latin typeface="Arial"/>
                <a:ea typeface="Arial"/>
                <a:cs typeface="Arial"/>
                <a:sym typeface="Arial"/>
              </a:rPr>
            </a:br>
            <a:endParaRPr lang="LID4096"/>
          </a:p>
        </p:txBody>
      </p:sp>
      <p:sp>
        <p:nvSpPr>
          <p:cNvPr id="4" name="Google Shape;275;p49">
            <a:extLst>
              <a:ext uri="{FF2B5EF4-FFF2-40B4-BE49-F238E27FC236}">
                <a16:creationId xmlns:a16="http://schemas.microsoft.com/office/drawing/2014/main" id="{E00C007F-2DF0-4FA6-99C3-32087EA0D442}"/>
              </a:ext>
            </a:extLst>
          </p:cNvPr>
          <p:cNvSpPr txBox="1">
            <a:spLocks noGrp="1"/>
          </p:cNvSpPr>
          <p:nvPr>
            <p:ph type="body" idx="1"/>
          </p:nvPr>
        </p:nvSpPr>
        <p:spPr>
          <a:xfrm>
            <a:off x="668338" y="1490663"/>
            <a:ext cx="10855325" cy="2166937"/>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sz="2100">
                <a:solidFill>
                  <a:srgbClr val="202124"/>
                </a:solidFill>
                <a:latin typeface="Arial"/>
                <a:ea typeface="Arial"/>
                <a:cs typeface="Arial"/>
                <a:sym typeface="Arial"/>
              </a:rPr>
              <a:t>yaratıcı düşünmeyi teşvik etmek için senaryolar sunar. Bir sorunla karşılaştığınızda, sorunu farklı bir perspektiften analiz etmek için "eğer" sorularını kullanarak sorunu yeniden çerçevelendirebilirsiniz. Bu sorulara bazı örnekler şunlar olabilir:</a:t>
            </a:r>
            <a:endParaRPr sz="2100">
              <a:solidFill>
                <a:srgbClr val="202124"/>
              </a:solidFill>
              <a:latin typeface="Arial"/>
              <a:ea typeface="Arial"/>
              <a:cs typeface="Arial"/>
              <a:sym typeface="Arial"/>
            </a:endParaRPr>
          </a:p>
          <a:p>
            <a:pPr marL="0" lvl="0" indent="0" algn="just" rtl="0">
              <a:spcBef>
                <a:spcPts val="1200"/>
              </a:spcBef>
              <a:spcAft>
                <a:spcPts val="0"/>
              </a:spcAft>
              <a:buNone/>
            </a:pPr>
            <a:r>
              <a:rPr lang="fr" sz="2100">
                <a:solidFill>
                  <a:srgbClr val="202124"/>
                </a:solidFill>
                <a:latin typeface="Arial"/>
                <a:ea typeface="Arial"/>
                <a:cs typeface="Arial"/>
                <a:sym typeface="Arial"/>
              </a:rPr>
              <a:t>"Ya bu sorunu çözmesi için bir mühendis yerine bir sanatçıya versek?"</a:t>
            </a:r>
            <a:endParaRPr sz="2100">
              <a:solidFill>
                <a:srgbClr val="202124"/>
              </a:solidFill>
              <a:latin typeface="Arial"/>
              <a:ea typeface="Arial"/>
              <a:cs typeface="Arial"/>
              <a:sym typeface="Arial"/>
            </a:endParaRPr>
          </a:p>
          <a:p>
            <a:pPr marL="0" marR="38100" lvl="0" indent="0" algn="just" rtl="0">
              <a:lnSpc>
                <a:spcPct val="128571"/>
              </a:lnSpc>
              <a:spcBef>
                <a:spcPts val="1200"/>
              </a:spcBef>
              <a:spcAft>
                <a:spcPts val="0"/>
              </a:spcAft>
              <a:buNone/>
            </a:pPr>
            <a:r>
              <a:rPr lang="fr" sz="2100">
                <a:solidFill>
                  <a:srgbClr val="202124"/>
                </a:solidFill>
                <a:latin typeface="Arial"/>
                <a:ea typeface="Arial"/>
                <a:cs typeface="Arial"/>
                <a:sym typeface="Arial"/>
              </a:rPr>
              <a:t>"Ya bu sorun mali yılın sonunda olursa?"</a:t>
            </a:r>
            <a:endParaRPr sz="2100">
              <a:solidFill>
                <a:srgbClr val="202124"/>
              </a:solidFill>
              <a:latin typeface="Arial"/>
              <a:ea typeface="Arial"/>
              <a:cs typeface="Arial"/>
              <a:sym typeface="Arial"/>
            </a:endParaRPr>
          </a:p>
          <a:p>
            <a:pPr marL="0" lvl="0" indent="0" algn="just" rtl="0">
              <a:spcBef>
                <a:spcPts val="0"/>
              </a:spcBef>
              <a:spcAft>
                <a:spcPts val="1200"/>
              </a:spcAft>
              <a:buNone/>
            </a:pPr>
            <a:endParaRPr/>
          </a:p>
        </p:txBody>
      </p:sp>
      <p:sp>
        <p:nvSpPr>
          <p:cNvPr id="5" name="Google Shape;281;p50">
            <a:extLst>
              <a:ext uri="{FF2B5EF4-FFF2-40B4-BE49-F238E27FC236}">
                <a16:creationId xmlns:a16="http://schemas.microsoft.com/office/drawing/2014/main" id="{5DA85F8A-7484-4332-BE54-3B373B50ECF6}"/>
              </a:ext>
            </a:extLst>
          </p:cNvPr>
          <p:cNvSpPr txBox="1">
            <a:spLocks/>
          </p:cNvSpPr>
          <p:nvPr/>
        </p:nvSpPr>
        <p:spPr>
          <a:xfrm>
            <a:off x="838199" y="4465649"/>
            <a:ext cx="10663990" cy="1803376"/>
          </a:xfrm>
          <a:prstGeom prst="rect">
            <a:avLst/>
          </a:prstGeom>
        </p:spPr>
        <p:txBody>
          <a:bodyPr spcFirstLastPara="1" wrap="square" lIns="91425" tIns="91425" rIns="91425" bIns="91425" anchor="t" anchorCtr="0">
            <a:normAutofit lnSpcReduction="10000"/>
          </a:bodyPr>
          <a:lstStyle>
            <a:lvl1pPr marL="0">
              <a:defRPr sz="24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R="38100" algn="just" rtl="0">
              <a:lnSpc>
                <a:spcPct val="128571"/>
              </a:lnSpc>
            </a:pPr>
            <a:r>
              <a:rPr lang="fr-FR" sz="2100" kern="0">
                <a:solidFill>
                  <a:srgbClr val="202124"/>
                </a:solidFill>
                <a:latin typeface="Arial"/>
                <a:ea typeface="Arial"/>
                <a:cs typeface="Arial"/>
                <a:sym typeface="Arial"/>
              </a:rPr>
              <a:t>Yazarlar genellikle sıfır çizimi serbest yazmanın bir çeşidi olarak kullanırlar. Bir konuyla başlayarak, o konu hakkında bildiğiniz her şeyi, ne istediğinizi veya bilmeniz gerekenleri ve konunun neden önemli olduğunu yazarsınız. Daha sonra yazarken aklınıza gelen diğer fikirleri ekleyebilirsiniz. </a:t>
            </a:r>
          </a:p>
          <a:p>
            <a:pPr algn="just" rtl="0">
              <a:spcAft>
                <a:spcPts val="1200"/>
              </a:spcAft>
            </a:pPr>
            <a:endParaRPr lang="fr-FR" kern="0"/>
          </a:p>
        </p:txBody>
      </p:sp>
      <p:sp>
        <p:nvSpPr>
          <p:cNvPr id="6" name="Google Shape;280;p50">
            <a:extLst>
              <a:ext uri="{FF2B5EF4-FFF2-40B4-BE49-F238E27FC236}">
                <a16:creationId xmlns:a16="http://schemas.microsoft.com/office/drawing/2014/main" id="{AF433FF1-F4A2-4415-ADE8-173456151B84}"/>
              </a:ext>
            </a:extLst>
          </p:cNvPr>
          <p:cNvSpPr txBox="1">
            <a:spLocks/>
          </p:cNvSpPr>
          <p:nvPr/>
        </p:nvSpPr>
        <p:spPr>
          <a:xfrm>
            <a:off x="668336" y="3701681"/>
            <a:ext cx="10855325" cy="763967"/>
          </a:xfrm>
          <a:prstGeom prst="rect">
            <a:avLst/>
          </a:prstGeom>
        </p:spPr>
        <p:txBody>
          <a:bodyPr spcFirstLastPara="1" wrap="square" lIns="91425" tIns="91425" rIns="91425" bIns="91425" anchor="t" anchorCtr="0">
            <a:normAutofit fontScale="97500" lnSpcReduction="10000"/>
          </a:bodyPr>
          <a:lstStyle>
            <a:lvl1pPr>
              <a:defRPr sz="3200" b="0" i="0">
                <a:solidFill>
                  <a:schemeClr val="tx1"/>
                </a:solidFill>
                <a:latin typeface="Calibri"/>
                <a:ea typeface="+mj-ea"/>
                <a:cs typeface="Calibri"/>
              </a:defRPr>
            </a:lvl1pPr>
          </a:lstStyle>
          <a:p>
            <a:pPr marR="38100" algn="l" rtl="0">
              <a:lnSpc>
                <a:spcPct val="128571"/>
              </a:lnSpc>
            </a:pPr>
            <a:r>
              <a:rPr lang="fr-FR" sz="3100" b="1" kern="0">
                <a:solidFill>
                  <a:srgbClr val="202124"/>
                </a:solidFill>
                <a:latin typeface="Arial"/>
                <a:ea typeface="Arial"/>
                <a:cs typeface="Arial"/>
                <a:sym typeface="Arial"/>
              </a:rPr>
              <a:t>18. Sıfır taslak</a:t>
            </a:r>
          </a:p>
          <a:p>
            <a:pPr algn="l" rtl="0"/>
            <a:endParaRPr lang="fr-FR" kern="0"/>
          </a:p>
        </p:txBody>
      </p:sp>
    </p:spTree>
    <p:extLst>
      <p:ext uri="{BB962C8B-B14F-4D97-AF65-F5344CB8AC3E}">
        <p14:creationId xmlns:p14="http://schemas.microsoft.com/office/powerpoint/2010/main" val="4202017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93552F-DD46-4671-A97F-F651B0EFEA15}"/>
              </a:ext>
            </a:extLst>
          </p:cNvPr>
          <p:cNvSpPr>
            <a:spLocks noGrp="1"/>
          </p:cNvSpPr>
          <p:nvPr>
            <p:ph type="title"/>
          </p:nvPr>
        </p:nvSpPr>
        <p:spPr>
          <a:xfrm>
            <a:off x="472693" y="636813"/>
            <a:ext cx="11246611" cy="1268187"/>
          </a:xfrm>
        </p:spPr>
        <p:txBody>
          <a:bodyPr/>
          <a:lstStyle/>
          <a:p>
            <a:pPr algn="l"/>
            <a:r>
              <a:rPr lang="tr-TR" sz="4000" b="1"/>
              <a:t>Uygulama1:</a:t>
            </a:r>
            <a:r>
              <a:rPr lang="sv-SE" b="1">
                <a:effectLst/>
                <a:latin typeface="Poppins" panose="00000500000000000000" pitchFamily="2" charset="0"/>
              </a:rPr>
              <a:t>Ödeme kuyruğuna son veren market: Amazon Go</a:t>
            </a:r>
            <a:br>
              <a:rPr lang="sv-SE" b="1">
                <a:effectLst/>
                <a:latin typeface="Poppins" panose="00000500000000000000" pitchFamily="2" charset="0"/>
              </a:rPr>
            </a:br>
            <a:endParaRPr lang="LID4096"/>
          </a:p>
        </p:txBody>
      </p:sp>
      <p:sp>
        <p:nvSpPr>
          <p:cNvPr id="7" name="Google Shape;281;p50">
            <a:extLst>
              <a:ext uri="{FF2B5EF4-FFF2-40B4-BE49-F238E27FC236}">
                <a16:creationId xmlns:a16="http://schemas.microsoft.com/office/drawing/2014/main" id="{6CB73CFF-D27A-47E5-B058-0981838366AA}"/>
              </a:ext>
            </a:extLst>
          </p:cNvPr>
          <p:cNvSpPr txBox="1">
            <a:spLocks/>
          </p:cNvSpPr>
          <p:nvPr/>
        </p:nvSpPr>
        <p:spPr>
          <a:xfrm>
            <a:off x="640200" y="2997035"/>
            <a:ext cx="10561200" cy="3224151"/>
          </a:xfrm>
          <a:prstGeom prst="rect">
            <a:avLst/>
          </a:prstGeom>
        </p:spPr>
        <p:txBody>
          <a:bodyPr spcFirstLastPara="1" wrap="square" lIns="91425" tIns="91425" rIns="91425" bIns="91425" anchor="t" anchorCtr="0">
            <a:normAutofit fontScale="55000" lnSpcReduction="20000"/>
          </a:bodyPr>
          <a:lstStyle>
            <a:lvl1pPr marL="0">
              <a:defRPr sz="2400" b="0" i="0">
                <a:solidFill>
                  <a:schemeClr val="bg1"/>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rtl="0">
              <a:spcAft>
                <a:spcPts val="1200"/>
              </a:spcAft>
            </a:pPr>
            <a:r>
              <a:rPr lang="fr-FR" kern="0"/>
              <a:t>https://www.youtube.com/redirect?</a:t>
            </a:r>
            <a:r>
              <a:rPr lang="fr-FR" sz="6400" kern="0">
                <a:latin typeface="+mn-lt"/>
              </a:rPr>
              <a:t>event=video_description&amp;redir_token=QUFFLUhqbHE0M25HUk9KOVFJRkRCZWd4SDN1aEJoMjRKUXxBQ3Jtc0tr</a:t>
            </a:r>
            <a:r>
              <a:rPr lang="tr-TR" sz="6400" kern="0">
                <a:latin typeface="+mn-lt"/>
              </a:rPr>
              <a:t>  </a:t>
            </a:r>
            <a:r>
              <a:rPr lang="fr-FR" sz="6400" kern="0">
                <a:latin typeface="+mn-lt"/>
              </a:rPr>
              <a:t>&amp;q=http%3A%2F%2Famazon.com%2FgoU1hpNXE1LWszaFNMajRGRWhaWmlkM1JmYkdPVUktUElCSXYzbGRCdjQzeHd2Zm52M1o3c2VacWM4bHNkUVdHUQ</a:t>
            </a:r>
            <a:r>
              <a:rPr lang="fr-FR" kern="0"/>
              <a:t>&amp;q=http%3A%2F%2Famazon.com%2Fgo</a:t>
            </a:r>
          </a:p>
        </p:txBody>
      </p:sp>
      <p:pic>
        <p:nvPicPr>
          <p:cNvPr id="4" name="WhatsApp Video 2022-03-18 at 23.00.32">
            <a:hlinkClick r:id="" action="ppaction://media"/>
            <a:extLst>
              <a:ext uri="{FF2B5EF4-FFF2-40B4-BE49-F238E27FC236}">
                <a16:creationId xmlns:a16="http://schemas.microsoft.com/office/drawing/2014/main" id="{F3F75424-C3E6-4389-929C-780393E351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905000"/>
            <a:ext cx="8724898" cy="3843148"/>
          </a:xfrm>
          <a:prstGeom prst="rect">
            <a:avLst/>
          </a:prstGeom>
        </p:spPr>
      </p:pic>
    </p:spTree>
    <p:extLst>
      <p:ext uri="{BB962C8B-B14F-4D97-AF65-F5344CB8AC3E}">
        <p14:creationId xmlns:p14="http://schemas.microsoft.com/office/powerpoint/2010/main" val="215662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9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8182">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C9761E-C36C-4A9B-927D-537CF9DBF5A8}"/>
              </a:ext>
            </a:extLst>
          </p:cNvPr>
          <p:cNvSpPr>
            <a:spLocks noGrp="1"/>
          </p:cNvSpPr>
          <p:nvPr>
            <p:ph type="title"/>
          </p:nvPr>
        </p:nvSpPr>
        <p:spPr>
          <a:xfrm>
            <a:off x="472693" y="212586"/>
            <a:ext cx="11246611" cy="984885"/>
          </a:xfrm>
        </p:spPr>
        <p:txBody>
          <a:bodyPr/>
          <a:lstStyle/>
          <a:p>
            <a:pPr algn="l"/>
            <a:r>
              <a:rPr lang="tr-TR"/>
              <a:t>Uygulama2:</a:t>
            </a:r>
            <a:r>
              <a:rPr lang="de-DE" b="1">
                <a:effectLst/>
                <a:latin typeface="Poppins" panose="00000500000000000000" pitchFamily="2" charset="0"/>
              </a:rPr>
              <a:t> Ütü Derdine Son Veren Ütü Robotu</a:t>
            </a:r>
            <a:br>
              <a:rPr lang="de-DE" b="1">
                <a:effectLst/>
                <a:latin typeface="Poppins" panose="00000500000000000000" pitchFamily="2" charset="0"/>
              </a:rPr>
            </a:br>
            <a:endParaRPr lang="LID4096"/>
          </a:p>
        </p:txBody>
      </p:sp>
      <p:sp>
        <p:nvSpPr>
          <p:cNvPr id="3" name="Metin Yer Tutucusu 2">
            <a:extLst>
              <a:ext uri="{FF2B5EF4-FFF2-40B4-BE49-F238E27FC236}">
                <a16:creationId xmlns:a16="http://schemas.microsoft.com/office/drawing/2014/main" id="{ECECA77C-3FBA-42FE-9611-56CCF554574B}"/>
              </a:ext>
            </a:extLst>
          </p:cNvPr>
          <p:cNvSpPr>
            <a:spLocks noGrp="1"/>
          </p:cNvSpPr>
          <p:nvPr>
            <p:ph type="body" idx="1"/>
          </p:nvPr>
        </p:nvSpPr>
        <p:spPr>
          <a:xfrm>
            <a:off x="668274" y="1490852"/>
            <a:ext cx="10855451" cy="1107996"/>
          </a:xfrm>
        </p:spPr>
        <p:txBody>
          <a:bodyPr/>
          <a:lstStyle/>
          <a:p>
            <a:pPr algn="just"/>
            <a:endParaRPr lang="tr-TR">
              <a:solidFill>
                <a:srgbClr val="333333"/>
              </a:solidFill>
              <a:latin typeface="Roboto" panose="02000000000000000000" pitchFamily="2" charset="0"/>
            </a:endParaRPr>
          </a:p>
          <a:p>
            <a:pPr algn="just"/>
            <a:endParaRPr lang="tr-TR">
              <a:solidFill>
                <a:srgbClr val="333333"/>
              </a:solidFill>
              <a:latin typeface="Roboto" panose="02000000000000000000" pitchFamily="2" charset="0"/>
            </a:endParaRPr>
          </a:p>
          <a:p>
            <a:pPr algn="just"/>
            <a:endParaRPr lang="LID4096"/>
          </a:p>
        </p:txBody>
      </p:sp>
      <p:pic>
        <p:nvPicPr>
          <p:cNvPr id="4" name="WhatsApp Video 2022-03-18 at 22.53.47">
            <a:hlinkClick r:id="" action="ppaction://media"/>
            <a:extLst>
              <a:ext uri="{FF2B5EF4-FFF2-40B4-BE49-F238E27FC236}">
                <a16:creationId xmlns:a16="http://schemas.microsoft.com/office/drawing/2014/main" id="{FDFACEFE-1AF6-46BF-8FC0-8D1E495C52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7799" y="1197471"/>
            <a:ext cx="9366545" cy="4746129"/>
          </a:xfrm>
          <a:prstGeom prst="rect">
            <a:avLst/>
          </a:prstGeom>
        </p:spPr>
      </p:pic>
    </p:spTree>
    <p:extLst>
      <p:ext uri="{BB962C8B-B14F-4D97-AF65-F5344CB8AC3E}">
        <p14:creationId xmlns:p14="http://schemas.microsoft.com/office/powerpoint/2010/main" val="199421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5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1EC7F7-CB08-4EC5-A8FB-0F61D69AF2D0}"/>
              </a:ext>
            </a:extLst>
          </p:cNvPr>
          <p:cNvSpPr>
            <a:spLocks noGrp="1"/>
          </p:cNvSpPr>
          <p:nvPr>
            <p:ph type="title"/>
          </p:nvPr>
        </p:nvSpPr>
        <p:spPr>
          <a:xfrm>
            <a:off x="218947" y="228600"/>
            <a:ext cx="11246611" cy="492443"/>
          </a:xfrm>
        </p:spPr>
        <p:txBody>
          <a:bodyPr/>
          <a:lstStyle/>
          <a:p>
            <a:r>
              <a:rPr lang="tr-TR"/>
              <a:t>Kaynakçalar</a:t>
            </a:r>
            <a:endParaRPr lang="LID4096"/>
          </a:p>
        </p:txBody>
      </p:sp>
      <p:sp>
        <p:nvSpPr>
          <p:cNvPr id="3" name="Metin Yer Tutucusu 2">
            <a:extLst>
              <a:ext uri="{FF2B5EF4-FFF2-40B4-BE49-F238E27FC236}">
                <a16:creationId xmlns:a16="http://schemas.microsoft.com/office/drawing/2014/main" id="{9541E59E-1CE0-4624-BB96-4AA73EF2A99A}"/>
              </a:ext>
            </a:extLst>
          </p:cNvPr>
          <p:cNvSpPr>
            <a:spLocks noGrp="1"/>
          </p:cNvSpPr>
          <p:nvPr>
            <p:ph type="body" idx="1"/>
          </p:nvPr>
        </p:nvSpPr>
        <p:spPr>
          <a:xfrm>
            <a:off x="668274" y="1066800"/>
            <a:ext cx="10855451" cy="5041765"/>
          </a:xfrm>
        </p:spPr>
        <p:txBody>
          <a:bodyPr/>
          <a:lstStyle/>
          <a:p>
            <a:endParaRPr lang="tr-TR" sz="2000">
              <a:solidFill>
                <a:schemeClr val="tx1">
                  <a:lumMod val="95000"/>
                  <a:lumOff val="5000"/>
                </a:schemeClr>
              </a:solidFill>
            </a:endParaRPr>
          </a:p>
          <a:p>
            <a:pPr marL="342900" lvl="0" indent="-342900" rtl="0">
              <a:lnSpc>
                <a:spcPts val="2905"/>
              </a:lnSpc>
              <a:buClr>
                <a:srgbClr val="0D0D0D"/>
              </a:buClr>
              <a:buSzPts val="2400"/>
              <a:buFont typeface="Wingdings" panose="05000000000000000000" pitchFamily="2" charset="2"/>
              <a:buChar char=""/>
              <a:tabLst>
                <a:tab pos="1036955" algn="l"/>
              </a:tabLst>
            </a:pPr>
            <a:r>
              <a:rPr lang="tr-TR" sz="1800">
                <a:solidFill>
                  <a:srgbClr val="0D0D0D"/>
                </a:solidFill>
                <a:effectLst/>
                <a:latin typeface="Calibri" panose="020F0502020204030204" pitchFamily="34" charset="0"/>
                <a:ea typeface="Wingdings" panose="05000000000000000000" pitchFamily="2" charset="2"/>
                <a:cs typeface="Wingdings" panose="05000000000000000000" pitchFamily="2" charset="2"/>
              </a:rPr>
              <a:t>https://youtu.be/NrmMk1Myrxc</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lvl="0" indent="-342900">
              <a:lnSpc>
                <a:spcPts val="2880"/>
              </a:lnSpc>
              <a:buClr>
                <a:srgbClr val="0D0D0D"/>
              </a:buClr>
              <a:buSzPts val="2400"/>
              <a:buFont typeface="Wingdings" panose="05000000000000000000" pitchFamily="2" charset="2"/>
              <a:buChar char=""/>
              <a:tabLst>
                <a:tab pos="1036955" algn="l"/>
              </a:tabLst>
            </a:pPr>
            <a:r>
              <a:rPr lang="tr-TR" sz="1800" u="none" strike="noStrike">
                <a:solidFill>
                  <a:srgbClr val="0D0D0D"/>
                </a:solidFill>
                <a:effectLst/>
                <a:latin typeface="Calibri" panose="020F0502020204030204" pitchFamily="34" charset="0"/>
                <a:ea typeface="Wingdings" panose="05000000000000000000" pitchFamily="2" charset="2"/>
                <a:cs typeface="Wingdings" panose="05000000000000000000" pitchFamily="2" charset="2"/>
                <a:hlinkClick r:id="rId3"/>
              </a:rPr>
              <a:t>https://www.yeniisfikirleri.net/yarati</a:t>
            </a:r>
            <a:r>
              <a:rPr lang="tr-TR" sz="1800">
                <a:solidFill>
                  <a:srgbClr val="0D0D0D"/>
                </a:solidFill>
                <a:effectLst/>
                <a:latin typeface="Calibri" panose="020F0502020204030204" pitchFamily="34" charset="0"/>
                <a:ea typeface="Wingdings" panose="05000000000000000000" pitchFamily="2" charset="2"/>
                <a:cs typeface="Wingdings" panose="05000000000000000000" pitchFamily="2" charset="2"/>
              </a:rPr>
              <a:t>ci-inov</a:t>
            </a:r>
            <a:r>
              <a:rPr lang="tr-TR" sz="1800" u="none" strike="noStrike">
                <a:solidFill>
                  <a:srgbClr val="0D0D0D"/>
                </a:solidFill>
                <a:effectLst/>
                <a:latin typeface="Calibri" panose="020F0502020204030204" pitchFamily="34" charset="0"/>
                <a:ea typeface="Wingdings" panose="05000000000000000000" pitchFamily="2" charset="2"/>
                <a:cs typeface="Wingdings" panose="05000000000000000000" pitchFamily="2" charset="2"/>
                <a:hlinkClick r:id="rId3"/>
              </a:rPr>
              <a:t>asyon</a:t>
            </a:r>
            <a:r>
              <a:rPr lang="tr-TR" sz="1800">
                <a:solidFill>
                  <a:srgbClr val="0D0D0D"/>
                </a:solidFill>
                <a:effectLst/>
                <a:latin typeface="Calibri" panose="020F0502020204030204" pitchFamily="34" charset="0"/>
                <a:ea typeface="Wingdings" panose="05000000000000000000" pitchFamily="2" charset="2"/>
                <a:cs typeface="Wingdings" panose="05000000000000000000" pitchFamily="2" charset="2"/>
              </a:rPr>
              <a:t>-</a:t>
            </a:r>
            <a:r>
              <a:rPr lang="tr-TR" sz="1800" u="none" strike="noStrike">
                <a:solidFill>
                  <a:srgbClr val="0D0D0D"/>
                </a:solidFill>
                <a:effectLst/>
                <a:latin typeface="Calibri" panose="020F0502020204030204" pitchFamily="34" charset="0"/>
                <a:ea typeface="Wingdings" panose="05000000000000000000" pitchFamily="2" charset="2"/>
                <a:cs typeface="Wingdings" panose="05000000000000000000" pitchFamily="2" charset="2"/>
                <a:hlinkClick r:id="rId3"/>
              </a:rPr>
              <a:t>ornekleri/</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lvl="0" indent="-342900">
              <a:lnSpc>
                <a:spcPts val="2880"/>
              </a:lnSpc>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4"/>
              </a:rPr>
              <a:t>https://youtu.be/z8NYzQAVF7Q</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none" strike="noStrike">
                <a:solidFill>
                  <a:srgbClr val="0D0D0D"/>
                </a:solidFill>
                <a:effectLst/>
                <a:latin typeface="Calibri" panose="020F0502020204030204" pitchFamily="34" charset="0"/>
                <a:ea typeface="Wingdings" panose="05000000000000000000" pitchFamily="2" charset="2"/>
                <a:cs typeface="Wingdings" panose="05000000000000000000" pitchFamily="2" charset="2"/>
                <a:hlinkClick r:id="rId5"/>
              </a:rPr>
              <a:t>https://www.albertsolino</a:t>
            </a:r>
            <a:r>
              <a:rPr lang="tr-TR" sz="1800">
                <a:solidFill>
                  <a:srgbClr val="0D0D0D"/>
                </a:solidFill>
                <a:effectLst/>
                <a:latin typeface="Calibri" panose="020F0502020204030204" pitchFamily="34" charset="0"/>
                <a:ea typeface="Wingdings" panose="05000000000000000000" pitchFamily="2" charset="2"/>
                <a:cs typeface="Wingdings" panose="05000000000000000000" pitchFamily="2" charset="2"/>
              </a:rPr>
              <a:t>.com/blo</a:t>
            </a:r>
            <a:r>
              <a:rPr lang="tr-TR" sz="1800" u="none" strike="noStrike">
                <a:solidFill>
                  <a:srgbClr val="0D0D0D"/>
                </a:solidFill>
                <a:effectLst/>
                <a:latin typeface="Calibri" panose="020F0502020204030204" pitchFamily="34" charset="0"/>
                <a:ea typeface="Wingdings" panose="05000000000000000000" pitchFamily="2" charset="2"/>
                <a:cs typeface="Wingdings" panose="05000000000000000000" pitchFamily="2" charset="2"/>
                <a:hlinkClick r:id="rId5"/>
              </a:rPr>
              <a:t>g/inovasyon-</a:t>
            </a:r>
            <a:r>
              <a:rPr lang="tr-TR" sz="1800" spc="5">
                <a:solidFill>
                  <a:srgbClr val="0D0D0D"/>
                </a:solidFill>
                <a:effectLst/>
                <a:latin typeface="Calibri" panose="020F0502020204030204" pitchFamily="34" charset="0"/>
                <a:ea typeface="Wingdings" panose="05000000000000000000" pitchFamily="2" charset="2"/>
                <a:cs typeface="Wingdings" panose="05000000000000000000" pitchFamily="2" charset="2"/>
              </a:rPr>
              <a:t> </a:t>
            </a:r>
            <a:r>
              <a:rPr lang="tr-TR" sz="1800" spc="-5">
                <a:solidFill>
                  <a:srgbClr val="0D0D0D"/>
                </a:solidFill>
                <a:effectLst/>
                <a:latin typeface="Calibri" panose="020F0502020204030204" pitchFamily="34" charset="0"/>
                <a:ea typeface="Wingdings" panose="05000000000000000000" pitchFamily="2" charset="2"/>
                <a:cs typeface="Wingdings" panose="05000000000000000000" pitchFamily="2" charset="2"/>
              </a:rPr>
              <a:t>nedir/?gclid=CjwKCAjw8sCRBhA6EiwA6_IF4RfCKKToITG4q0VrtZlpTIoK2WdnLDULhr</a:t>
            </a:r>
            <a:r>
              <a:rPr lang="tr-TR" sz="1800" spc="-530">
                <a:solidFill>
                  <a:srgbClr val="0D0D0D"/>
                </a:solidFill>
                <a:effectLst/>
                <a:latin typeface="Calibri" panose="020F0502020204030204" pitchFamily="34" charset="0"/>
                <a:ea typeface="Wingdings" panose="05000000000000000000" pitchFamily="2" charset="2"/>
                <a:cs typeface="Wingdings" panose="05000000000000000000" pitchFamily="2" charset="2"/>
              </a:rPr>
              <a:t> </a:t>
            </a:r>
            <a:r>
              <a:rPr lang="tr-TR" sz="1800">
                <a:solidFill>
                  <a:srgbClr val="0D0D0D"/>
                </a:solidFill>
                <a:effectLst/>
                <a:latin typeface="Calibri" panose="020F0502020204030204" pitchFamily="34" charset="0"/>
                <a:ea typeface="Wingdings" panose="05000000000000000000" pitchFamily="2" charset="2"/>
                <a:cs typeface="Wingdings" panose="05000000000000000000" pitchFamily="2" charset="2"/>
              </a:rPr>
              <a:t>v17PqxbOkxe5MhSo3MGBoC4d4QAvD_BwE</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6"/>
              </a:rPr>
              <a:t>https://www.indeed.com/career-advice/career-development/idea-generation-techniques-besides-brainstorming</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rPr>
              <a:t>YALIN ETKİN ;Gerçek Sosyal Fayda İçin İnovasyon, ERİC RİES</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7"/>
              </a:rPr>
              <a:t>https://www.youtube.com/channel/UCuLwGCEw0VRxtrRZBqNXD9A</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8"/>
              </a:rPr>
              <a:t>https://www.cleverism.com/18-best-idea-generation-techniques/</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9"/>
              </a:rPr>
              <a:t>https://listelist.com/fikir-uretimi-teknikleri/</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457200" indent="-457200" rtl="0">
              <a:buFont typeface="Wingdings" panose="05000000000000000000" pitchFamily="2" charset="2"/>
              <a:buChar char="v"/>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10"/>
              </a:rPr>
              <a:t>https://www.google.com/url?sa=i&amp;url=https%3A%2F%2Fwww.bugraparlayan.com.tr%2F5-neden-analizi-5-why.html&amp;psig=AOvVaw0Lak0tvb3uRBOC0WdbnGmA&amp;ust=1647870010361000&amp;source=images&amp;cd=vfe&amp;ved=0CAkQjhxqFwoTCOj2qPDk1PYCFQAAAAAdAAAAABAD</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457200" indent="-457200">
              <a:buFont typeface="Wingdings" panose="05000000000000000000" pitchFamily="2" charset="2"/>
              <a:buChar char="v"/>
            </a:pPr>
            <a:endParaRPr lang="tr-TR">
              <a:solidFill>
                <a:schemeClr val="tx1">
                  <a:lumMod val="95000"/>
                  <a:lumOff val="5000"/>
                </a:schemeClr>
              </a:solidFill>
            </a:endParaRPr>
          </a:p>
        </p:txBody>
      </p:sp>
    </p:spTree>
    <p:extLst>
      <p:ext uri="{BB962C8B-B14F-4D97-AF65-F5344CB8AC3E}">
        <p14:creationId xmlns:p14="http://schemas.microsoft.com/office/powerpoint/2010/main" val="2751315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7813B657-F159-42CB-91C9-C1C6117FE438}"/>
              </a:ext>
            </a:extLst>
          </p:cNvPr>
          <p:cNvSpPr>
            <a:spLocks noGrp="1"/>
          </p:cNvSpPr>
          <p:nvPr>
            <p:ph type="body" idx="1"/>
          </p:nvPr>
        </p:nvSpPr>
        <p:spPr>
          <a:xfrm>
            <a:off x="668274" y="533400"/>
            <a:ext cx="10855451" cy="6011261"/>
          </a:xfrm>
        </p:spPr>
        <p:txBody>
          <a:bodyPr/>
          <a:lstStyle/>
          <a:p>
            <a:pPr marL="342900" marR="771525" lvl="0" indent="-342900" rtl="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2"/>
              </a:rPr>
              <a:t>https://tr.warbletoncouncil.org/tecnicas-generacion-ideas-695</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3"/>
              </a:rPr>
              <a:t>https://slideplayer.biz.tr/slide/2908980/</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a:effectLst/>
                <a:latin typeface="Calibri" panose="020F0502020204030204" pitchFamily="34" charset="0"/>
                <a:ea typeface="Wingdings" panose="05000000000000000000" pitchFamily="2" charset="2"/>
                <a:cs typeface="Wingdings" panose="05000000000000000000" pitchFamily="2" charset="2"/>
              </a:rPr>
              <a:t>file:///C:/Users/yuy/Downloads/dosya_f318c620ced58e18ea1ee6ed2780cc0f.pdf</a:t>
            </a: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4"/>
              </a:rPr>
              <a:t>https://www.kitapyurdu.com/kitap/toyota-ruhu/23242.html</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5"/>
              </a:rPr>
              <a:t>https://ilim2000.tripod.com/Kitaplar/Bireysel_yonetim/japon_yonetim_teknikleri.htm</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6"/>
              </a:rPr>
              <a:t>https://www.googleadservices.com/pagead/aclk?sa=L&amp;ai=DChcSEwjigLC0n9X2AhXWhtUKHfyXBnMYABAAGgJ3cw&amp;ae=2&amp;ohost=www.google.com&amp;cid=CAASJeRozJnNOwfPY97OJlbgrbSJ3TTx5K2ZczgUpHow1yf7_hZ4DlA&amp;sig=AOD64_2uuO91exQN6lV7RIBq56hxWgwTdA&amp;q&amp;adurl&amp;ved=2ahUKEwjtgai0n9X2AhWWQfEDHaa9Bn0Q0Qx6BAgDEAE</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7"/>
              </a:rPr>
              <a:t>https://www.codeur.com/blog/methode-creativite/#:~:text=1)%20Le%20brainstorming,de%20la%20part%20des%20autres</a:t>
            </a:r>
            <a:r>
              <a:rPr lang="tr-TR" sz="1800">
                <a:effectLst/>
                <a:latin typeface="Calibri" panose="020F0502020204030204" pitchFamily="34" charset="0"/>
                <a:ea typeface="Wingdings" panose="05000000000000000000" pitchFamily="2" charset="2"/>
                <a:cs typeface="Wingdings" panose="05000000000000000000" pitchFamily="2" charset="2"/>
              </a:rPr>
              <a:t>.</a:t>
            </a: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8"/>
              </a:rPr>
              <a:t>https://bpifrance-creation.fr/encyclopedie/trouver-proteger-tester-son-idee/trouver-idee/techniques-creativite-trouver-idee</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9"/>
              </a:rPr>
              <a:t>https://www.googleadservices.com/pagead/aclk?sa=L&amp;ai=DChcSEwjnhceaoNX2AhWI6HcKHRHpAvYYABACGgJlZg&amp;ohost=www.google.com&amp;cid=CAASJeRo380gAAUtHAn6Bfn_74LfmZT6O9uyFMdNrzDeugiIJEeGpOA&amp;sig=AOD64_1kYcAGxRJQ7e2G1V7FK2ZYuU6lZA&amp;q&amp;adurl&amp;ved=2ahUKEwiJi7yaoNX2AhVwRfEDHb4CB4QQ0Qx6BAgFEAE</a:t>
            </a:r>
            <a:endParaRPr lang="tr-TR" sz="1800">
              <a:effectLst/>
              <a:latin typeface="Calibri" panose="020F0502020204030204" pitchFamily="34" charset="0"/>
              <a:ea typeface="Wingdings" panose="05000000000000000000" pitchFamily="2" charset="2"/>
              <a:cs typeface="Wingdings" panose="05000000000000000000" pitchFamily="2" charset="2"/>
            </a:endParaRPr>
          </a:p>
          <a:p>
            <a:pPr marL="342900" marR="771525" lvl="0" indent="-342900">
              <a:lnSpc>
                <a:spcPct val="97000"/>
              </a:lnSpc>
              <a:spcBef>
                <a:spcPts val="20"/>
              </a:spcBef>
              <a:spcAft>
                <a:spcPts val="0"/>
              </a:spcAft>
              <a:buClr>
                <a:srgbClr val="0D0D0D"/>
              </a:buClr>
              <a:buSzPts val="2400"/>
              <a:buFont typeface="Wingdings" panose="05000000000000000000" pitchFamily="2" charset="2"/>
              <a:buChar char=""/>
              <a:tabLst>
                <a:tab pos="1036955" algn="l"/>
              </a:tabLst>
            </a:pPr>
            <a:r>
              <a:rPr lang="tr-TR" sz="1800" u="sng">
                <a:solidFill>
                  <a:srgbClr val="0000FF"/>
                </a:solidFill>
                <a:effectLst/>
                <a:latin typeface="Calibri" panose="020F0502020204030204" pitchFamily="34" charset="0"/>
                <a:ea typeface="Wingdings" panose="05000000000000000000" pitchFamily="2" charset="2"/>
                <a:cs typeface="Wingdings" panose="05000000000000000000" pitchFamily="2" charset="2"/>
                <a:hlinkClick r:id="rId10"/>
              </a:rPr>
              <a:t>https://www.googleadservices.com/pagead/aclk?sa=L&amp;ai=DChcSEwjnhceaoNX2AhWI6HcKHRHpAvYYABADGgJlZg&amp;ae=2&amp;ohost=www.google.com&amp;cid=CAASJeRo380gAAUtHAn6Bfn_74LfmZT6O9uyFMdNrzDeugiIJEeGpOA&amp;sig=AOD64_3Ijk-9F5xAo0kZ0Pvm8duDyZKPZQ&amp;q&amp;adurl&amp;ved=2ahUKEwiJi7yaoNX2AhVwRfEDHb4CB4QQ0Qx6BAgCEAE</a:t>
            </a:r>
            <a:endParaRPr lang="tr-TR" sz="1800">
              <a:effectLst/>
              <a:latin typeface="Calibri" panose="020F0502020204030204" pitchFamily="34" charset="0"/>
              <a:ea typeface="Wingdings" panose="05000000000000000000" pitchFamily="2" charset="2"/>
              <a:cs typeface="Wingdings" panose="05000000000000000000" pitchFamily="2" charset="2"/>
            </a:endParaRPr>
          </a:p>
          <a:p>
            <a:endParaRPr lang="LID4096"/>
          </a:p>
        </p:txBody>
      </p:sp>
    </p:spTree>
    <p:extLst>
      <p:ext uri="{BB962C8B-B14F-4D97-AF65-F5344CB8AC3E}">
        <p14:creationId xmlns:p14="http://schemas.microsoft.com/office/powerpoint/2010/main" val="1974214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800340" y="4525390"/>
            <a:ext cx="0" cy="1737360"/>
          </a:xfrm>
          <a:custGeom>
            <a:avLst/>
            <a:gdLst/>
            <a:ahLst/>
            <a:cxnLst/>
            <a:rect l="l" t="t" r="r" b="b"/>
            <a:pathLst>
              <a:path h="1737360">
                <a:moveTo>
                  <a:pt x="0" y="0"/>
                </a:moveTo>
                <a:lnTo>
                  <a:pt x="0" y="1737309"/>
                </a:lnTo>
              </a:path>
            </a:pathLst>
          </a:custGeom>
          <a:ln w="19050">
            <a:solidFill>
              <a:srgbClr val="000000"/>
            </a:solidFill>
          </a:ln>
        </p:spPr>
        <p:txBody>
          <a:bodyPr wrap="square" lIns="0" tIns="0" rIns="0" bIns="0" rtlCol="0"/>
          <a:lstStyle/>
          <a:p>
            <a:endParaRPr/>
          </a:p>
        </p:txBody>
      </p:sp>
      <p:sp>
        <p:nvSpPr>
          <p:cNvPr id="3" name="object 3"/>
          <p:cNvSpPr/>
          <p:nvPr/>
        </p:nvSpPr>
        <p:spPr>
          <a:xfrm>
            <a:off x="3394964" y="2466594"/>
            <a:ext cx="962660" cy="962660"/>
          </a:xfrm>
          <a:custGeom>
            <a:avLst/>
            <a:gdLst/>
            <a:ahLst/>
            <a:cxnLst/>
            <a:rect l="l" t="t" r="r" b="b"/>
            <a:pathLst>
              <a:path w="962660" h="962660">
                <a:moveTo>
                  <a:pt x="481202" y="0"/>
                </a:moveTo>
                <a:lnTo>
                  <a:pt x="432015" y="2483"/>
                </a:lnTo>
                <a:lnTo>
                  <a:pt x="384245" y="9774"/>
                </a:lnTo>
                <a:lnTo>
                  <a:pt x="338136" y="21629"/>
                </a:lnTo>
                <a:lnTo>
                  <a:pt x="293929" y="37808"/>
                </a:lnTo>
                <a:lnTo>
                  <a:pt x="251867" y="58068"/>
                </a:lnTo>
                <a:lnTo>
                  <a:pt x="212191" y="82168"/>
                </a:lnTo>
                <a:lnTo>
                  <a:pt x="175145" y="109867"/>
                </a:lnTo>
                <a:lnTo>
                  <a:pt x="140970" y="140922"/>
                </a:lnTo>
                <a:lnTo>
                  <a:pt x="109908" y="175092"/>
                </a:lnTo>
                <a:lnTo>
                  <a:pt x="82202" y="212135"/>
                </a:lnTo>
                <a:lnTo>
                  <a:pt x="58094" y="251810"/>
                </a:lnTo>
                <a:lnTo>
                  <a:pt x="37826" y="293876"/>
                </a:lnTo>
                <a:lnTo>
                  <a:pt x="21640" y="338089"/>
                </a:lnTo>
                <a:lnTo>
                  <a:pt x="9779" y="384209"/>
                </a:lnTo>
                <a:lnTo>
                  <a:pt x="2485" y="431994"/>
                </a:lnTo>
                <a:lnTo>
                  <a:pt x="0" y="481202"/>
                </a:lnTo>
                <a:lnTo>
                  <a:pt x="2485" y="530411"/>
                </a:lnTo>
                <a:lnTo>
                  <a:pt x="9779" y="578196"/>
                </a:lnTo>
                <a:lnTo>
                  <a:pt x="21640" y="624316"/>
                </a:lnTo>
                <a:lnTo>
                  <a:pt x="37826" y="668529"/>
                </a:lnTo>
                <a:lnTo>
                  <a:pt x="58094" y="710595"/>
                </a:lnTo>
                <a:lnTo>
                  <a:pt x="82202" y="750270"/>
                </a:lnTo>
                <a:lnTo>
                  <a:pt x="109908" y="787313"/>
                </a:lnTo>
                <a:lnTo>
                  <a:pt x="140970" y="821483"/>
                </a:lnTo>
                <a:lnTo>
                  <a:pt x="175145" y="852538"/>
                </a:lnTo>
                <a:lnTo>
                  <a:pt x="212191" y="880237"/>
                </a:lnTo>
                <a:lnTo>
                  <a:pt x="251867" y="904337"/>
                </a:lnTo>
                <a:lnTo>
                  <a:pt x="293929" y="924597"/>
                </a:lnTo>
                <a:lnTo>
                  <a:pt x="338136" y="940776"/>
                </a:lnTo>
                <a:lnTo>
                  <a:pt x="384245" y="952631"/>
                </a:lnTo>
                <a:lnTo>
                  <a:pt x="432015" y="959922"/>
                </a:lnTo>
                <a:lnTo>
                  <a:pt x="481202" y="962405"/>
                </a:lnTo>
                <a:lnTo>
                  <a:pt x="530411" y="959922"/>
                </a:lnTo>
                <a:lnTo>
                  <a:pt x="578196" y="952631"/>
                </a:lnTo>
                <a:lnTo>
                  <a:pt x="624316" y="940776"/>
                </a:lnTo>
                <a:lnTo>
                  <a:pt x="668529" y="924597"/>
                </a:lnTo>
                <a:lnTo>
                  <a:pt x="710595" y="904337"/>
                </a:lnTo>
                <a:lnTo>
                  <a:pt x="750270" y="880237"/>
                </a:lnTo>
                <a:lnTo>
                  <a:pt x="787313" y="852538"/>
                </a:lnTo>
                <a:lnTo>
                  <a:pt x="821483" y="821483"/>
                </a:lnTo>
                <a:lnTo>
                  <a:pt x="852538" y="787313"/>
                </a:lnTo>
                <a:lnTo>
                  <a:pt x="880237" y="750270"/>
                </a:lnTo>
                <a:lnTo>
                  <a:pt x="904337" y="710595"/>
                </a:lnTo>
                <a:lnTo>
                  <a:pt x="924597" y="668529"/>
                </a:lnTo>
                <a:lnTo>
                  <a:pt x="940776" y="624316"/>
                </a:lnTo>
                <a:lnTo>
                  <a:pt x="952631" y="578196"/>
                </a:lnTo>
                <a:lnTo>
                  <a:pt x="959922" y="530411"/>
                </a:lnTo>
                <a:lnTo>
                  <a:pt x="962406" y="481202"/>
                </a:lnTo>
                <a:lnTo>
                  <a:pt x="959922" y="431994"/>
                </a:lnTo>
                <a:lnTo>
                  <a:pt x="952631" y="384209"/>
                </a:lnTo>
                <a:lnTo>
                  <a:pt x="940776" y="338089"/>
                </a:lnTo>
                <a:lnTo>
                  <a:pt x="924597" y="293876"/>
                </a:lnTo>
                <a:lnTo>
                  <a:pt x="904337" y="251810"/>
                </a:lnTo>
                <a:lnTo>
                  <a:pt x="880237" y="212135"/>
                </a:lnTo>
                <a:lnTo>
                  <a:pt x="852538" y="175092"/>
                </a:lnTo>
                <a:lnTo>
                  <a:pt x="821483" y="140922"/>
                </a:lnTo>
                <a:lnTo>
                  <a:pt x="787313" y="109867"/>
                </a:lnTo>
                <a:lnTo>
                  <a:pt x="750270" y="82168"/>
                </a:lnTo>
                <a:lnTo>
                  <a:pt x="710595" y="58068"/>
                </a:lnTo>
                <a:lnTo>
                  <a:pt x="668529" y="37808"/>
                </a:lnTo>
                <a:lnTo>
                  <a:pt x="624316" y="21629"/>
                </a:lnTo>
                <a:lnTo>
                  <a:pt x="578196" y="9774"/>
                </a:lnTo>
                <a:lnTo>
                  <a:pt x="530411" y="2483"/>
                </a:lnTo>
                <a:lnTo>
                  <a:pt x="481202" y="0"/>
                </a:lnTo>
                <a:close/>
              </a:path>
            </a:pathLst>
          </a:custGeom>
          <a:solidFill>
            <a:srgbClr val="4471C4"/>
          </a:solidFill>
        </p:spPr>
        <p:txBody>
          <a:bodyPr wrap="square" lIns="0" tIns="0" rIns="0" bIns="0" rtlCol="0"/>
          <a:lstStyle/>
          <a:p>
            <a:endParaRPr/>
          </a:p>
        </p:txBody>
      </p:sp>
      <p:sp>
        <p:nvSpPr>
          <p:cNvPr id="4" name="object 4"/>
          <p:cNvSpPr/>
          <p:nvPr/>
        </p:nvSpPr>
        <p:spPr>
          <a:xfrm>
            <a:off x="5125846" y="2328036"/>
            <a:ext cx="294005" cy="294005"/>
          </a:xfrm>
          <a:custGeom>
            <a:avLst/>
            <a:gdLst/>
            <a:ahLst/>
            <a:cxnLst/>
            <a:rect l="l" t="t" r="r" b="b"/>
            <a:pathLst>
              <a:path w="294004" h="294005">
                <a:moveTo>
                  <a:pt x="146812" y="0"/>
                </a:moveTo>
                <a:lnTo>
                  <a:pt x="100429" y="7477"/>
                </a:lnTo>
                <a:lnTo>
                  <a:pt x="60130" y="28305"/>
                </a:lnTo>
                <a:lnTo>
                  <a:pt x="28342" y="60076"/>
                </a:lnTo>
                <a:lnTo>
                  <a:pt x="7489" y="100380"/>
                </a:lnTo>
                <a:lnTo>
                  <a:pt x="0" y="146812"/>
                </a:lnTo>
                <a:lnTo>
                  <a:pt x="7489" y="193194"/>
                </a:lnTo>
                <a:lnTo>
                  <a:pt x="28342" y="233493"/>
                </a:lnTo>
                <a:lnTo>
                  <a:pt x="60130" y="265281"/>
                </a:lnTo>
                <a:lnTo>
                  <a:pt x="100429" y="286134"/>
                </a:lnTo>
                <a:lnTo>
                  <a:pt x="146812" y="293624"/>
                </a:lnTo>
                <a:lnTo>
                  <a:pt x="193243" y="286134"/>
                </a:lnTo>
                <a:lnTo>
                  <a:pt x="233547" y="265281"/>
                </a:lnTo>
                <a:lnTo>
                  <a:pt x="265318" y="233493"/>
                </a:lnTo>
                <a:lnTo>
                  <a:pt x="286146" y="193194"/>
                </a:lnTo>
                <a:lnTo>
                  <a:pt x="293624" y="146812"/>
                </a:lnTo>
                <a:lnTo>
                  <a:pt x="286146" y="100380"/>
                </a:lnTo>
                <a:lnTo>
                  <a:pt x="265318" y="60076"/>
                </a:lnTo>
                <a:lnTo>
                  <a:pt x="233547" y="28305"/>
                </a:lnTo>
                <a:lnTo>
                  <a:pt x="193243" y="7477"/>
                </a:lnTo>
                <a:lnTo>
                  <a:pt x="146812" y="0"/>
                </a:lnTo>
                <a:close/>
              </a:path>
            </a:pathLst>
          </a:custGeom>
          <a:solidFill>
            <a:srgbClr val="85C5F1"/>
          </a:solidFill>
        </p:spPr>
        <p:txBody>
          <a:bodyPr wrap="square" lIns="0" tIns="0" rIns="0" bIns="0" rtlCol="0"/>
          <a:lstStyle/>
          <a:p>
            <a:endParaRPr/>
          </a:p>
        </p:txBody>
      </p:sp>
      <p:sp>
        <p:nvSpPr>
          <p:cNvPr id="5" name="object 5"/>
          <p:cNvSpPr/>
          <p:nvPr/>
        </p:nvSpPr>
        <p:spPr>
          <a:xfrm>
            <a:off x="588568" y="620522"/>
            <a:ext cx="2244090" cy="2244090"/>
          </a:xfrm>
          <a:custGeom>
            <a:avLst/>
            <a:gdLst/>
            <a:ahLst/>
            <a:cxnLst/>
            <a:rect l="l" t="t" r="r" b="b"/>
            <a:pathLst>
              <a:path w="2244090" h="2244090">
                <a:moveTo>
                  <a:pt x="1121867" y="0"/>
                </a:moveTo>
                <a:lnTo>
                  <a:pt x="1073203" y="1036"/>
                </a:lnTo>
                <a:lnTo>
                  <a:pt x="1025069" y="4117"/>
                </a:lnTo>
                <a:lnTo>
                  <a:pt x="977506" y="9202"/>
                </a:lnTo>
                <a:lnTo>
                  <a:pt x="930557" y="16247"/>
                </a:lnTo>
                <a:lnTo>
                  <a:pt x="884264" y="25211"/>
                </a:lnTo>
                <a:lnTo>
                  <a:pt x="838669" y="36051"/>
                </a:lnTo>
                <a:lnTo>
                  <a:pt x="793813" y="48726"/>
                </a:lnTo>
                <a:lnTo>
                  <a:pt x="749740" y="63194"/>
                </a:lnTo>
                <a:lnTo>
                  <a:pt x="706491" y="79411"/>
                </a:lnTo>
                <a:lnTo>
                  <a:pt x="664108" y="97337"/>
                </a:lnTo>
                <a:lnTo>
                  <a:pt x="622634" y="116929"/>
                </a:lnTo>
                <a:lnTo>
                  <a:pt x="582110" y="138145"/>
                </a:lnTo>
                <a:lnTo>
                  <a:pt x="542578" y="160943"/>
                </a:lnTo>
                <a:lnTo>
                  <a:pt x="504081" y="185281"/>
                </a:lnTo>
                <a:lnTo>
                  <a:pt x="466661" y="211117"/>
                </a:lnTo>
                <a:lnTo>
                  <a:pt x="430360" y="238409"/>
                </a:lnTo>
                <a:lnTo>
                  <a:pt x="395219" y="267114"/>
                </a:lnTo>
                <a:lnTo>
                  <a:pt x="361282" y="297190"/>
                </a:lnTo>
                <a:lnTo>
                  <a:pt x="328590" y="328596"/>
                </a:lnTo>
                <a:lnTo>
                  <a:pt x="297185" y="361289"/>
                </a:lnTo>
                <a:lnTo>
                  <a:pt x="267109" y="395228"/>
                </a:lnTo>
                <a:lnTo>
                  <a:pt x="238405" y="430370"/>
                </a:lnTo>
                <a:lnTo>
                  <a:pt x="211114" y="466672"/>
                </a:lnTo>
                <a:lnTo>
                  <a:pt x="185279" y="504094"/>
                </a:lnTo>
                <a:lnTo>
                  <a:pt x="160941" y="542593"/>
                </a:lnTo>
                <a:lnTo>
                  <a:pt x="138144" y="582126"/>
                </a:lnTo>
                <a:lnTo>
                  <a:pt x="116928" y="622652"/>
                </a:lnTo>
                <a:lnTo>
                  <a:pt x="97336" y="664129"/>
                </a:lnTo>
                <a:lnTo>
                  <a:pt x="79411" y="706514"/>
                </a:lnTo>
                <a:lnTo>
                  <a:pt x="63193" y="749765"/>
                </a:lnTo>
                <a:lnTo>
                  <a:pt x="48726" y="793841"/>
                </a:lnTo>
                <a:lnTo>
                  <a:pt x="36051" y="838699"/>
                </a:lnTo>
                <a:lnTo>
                  <a:pt x="25211" y="884297"/>
                </a:lnTo>
                <a:lnTo>
                  <a:pt x="16247" y="930594"/>
                </a:lnTo>
                <a:lnTo>
                  <a:pt x="9202" y="977546"/>
                </a:lnTo>
                <a:lnTo>
                  <a:pt x="4117" y="1025112"/>
                </a:lnTo>
                <a:lnTo>
                  <a:pt x="1036" y="1073250"/>
                </a:lnTo>
                <a:lnTo>
                  <a:pt x="0" y="1121917"/>
                </a:lnTo>
                <a:lnTo>
                  <a:pt x="1036" y="1170575"/>
                </a:lnTo>
                <a:lnTo>
                  <a:pt x="4117" y="1218704"/>
                </a:lnTo>
                <a:lnTo>
                  <a:pt x="9202" y="1266261"/>
                </a:lnTo>
                <a:lnTo>
                  <a:pt x="16247" y="1313205"/>
                </a:lnTo>
                <a:lnTo>
                  <a:pt x="25211" y="1359494"/>
                </a:lnTo>
                <a:lnTo>
                  <a:pt x="36051" y="1405085"/>
                </a:lnTo>
                <a:lnTo>
                  <a:pt x="48726" y="1449936"/>
                </a:lnTo>
                <a:lnTo>
                  <a:pt x="63193" y="1494005"/>
                </a:lnTo>
                <a:lnTo>
                  <a:pt x="79411" y="1537251"/>
                </a:lnTo>
                <a:lnTo>
                  <a:pt x="97336" y="1579630"/>
                </a:lnTo>
                <a:lnTo>
                  <a:pt x="116928" y="1621102"/>
                </a:lnTo>
                <a:lnTo>
                  <a:pt x="138144" y="1661623"/>
                </a:lnTo>
                <a:lnTo>
                  <a:pt x="160941" y="1701152"/>
                </a:lnTo>
                <a:lnTo>
                  <a:pt x="185279" y="1739646"/>
                </a:lnTo>
                <a:lnTo>
                  <a:pt x="211114" y="1777064"/>
                </a:lnTo>
                <a:lnTo>
                  <a:pt x="238405" y="1813363"/>
                </a:lnTo>
                <a:lnTo>
                  <a:pt x="267109" y="1848502"/>
                </a:lnTo>
                <a:lnTo>
                  <a:pt x="297185" y="1882437"/>
                </a:lnTo>
                <a:lnTo>
                  <a:pt x="328590" y="1915128"/>
                </a:lnTo>
                <a:lnTo>
                  <a:pt x="361282" y="1946531"/>
                </a:lnTo>
                <a:lnTo>
                  <a:pt x="395219" y="1976606"/>
                </a:lnTo>
                <a:lnTo>
                  <a:pt x="430360" y="2005309"/>
                </a:lnTo>
                <a:lnTo>
                  <a:pt x="466661" y="2032599"/>
                </a:lnTo>
                <a:lnTo>
                  <a:pt x="504081" y="2058433"/>
                </a:lnTo>
                <a:lnTo>
                  <a:pt x="542578" y="2082770"/>
                </a:lnTo>
                <a:lnTo>
                  <a:pt x="582110" y="2105567"/>
                </a:lnTo>
                <a:lnTo>
                  <a:pt x="622634" y="2126782"/>
                </a:lnTo>
                <a:lnTo>
                  <a:pt x="664108" y="2146373"/>
                </a:lnTo>
                <a:lnTo>
                  <a:pt x="706491" y="2164298"/>
                </a:lnTo>
                <a:lnTo>
                  <a:pt x="749740" y="2180516"/>
                </a:lnTo>
                <a:lnTo>
                  <a:pt x="793813" y="2194983"/>
                </a:lnTo>
                <a:lnTo>
                  <a:pt x="838669" y="2207657"/>
                </a:lnTo>
                <a:lnTo>
                  <a:pt x="884264" y="2218497"/>
                </a:lnTo>
                <a:lnTo>
                  <a:pt x="930557" y="2227461"/>
                </a:lnTo>
                <a:lnTo>
                  <a:pt x="977506" y="2234506"/>
                </a:lnTo>
                <a:lnTo>
                  <a:pt x="1025069" y="2239591"/>
                </a:lnTo>
                <a:lnTo>
                  <a:pt x="1073203" y="2242672"/>
                </a:lnTo>
                <a:lnTo>
                  <a:pt x="1121867" y="2243708"/>
                </a:lnTo>
                <a:lnTo>
                  <a:pt x="1170534" y="2242672"/>
                </a:lnTo>
                <a:lnTo>
                  <a:pt x="1218672" y="2239591"/>
                </a:lnTo>
                <a:lnTo>
                  <a:pt x="1266238" y="2234506"/>
                </a:lnTo>
                <a:lnTo>
                  <a:pt x="1313191" y="2227461"/>
                </a:lnTo>
                <a:lnTo>
                  <a:pt x="1359487" y="2218497"/>
                </a:lnTo>
                <a:lnTo>
                  <a:pt x="1405085" y="2207657"/>
                </a:lnTo>
                <a:lnTo>
                  <a:pt x="1449943" y="2194983"/>
                </a:lnTo>
                <a:lnTo>
                  <a:pt x="1494019" y="2180516"/>
                </a:lnTo>
                <a:lnTo>
                  <a:pt x="1537271" y="2164298"/>
                </a:lnTo>
                <a:lnTo>
                  <a:pt x="1579656" y="2146373"/>
                </a:lnTo>
                <a:lnTo>
                  <a:pt x="1621132" y="2126782"/>
                </a:lnTo>
                <a:lnTo>
                  <a:pt x="1661658" y="2105567"/>
                </a:lnTo>
                <a:lnTo>
                  <a:pt x="1701192" y="2082770"/>
                </a:lnTo>
                <a:lnTo>
                  <a:pt x="1739690" y="2058433"/>
                </a:lnTo>
                <a:lnTo>
                  <a:pt x="1777112" y="2032599"/>
                </a:lnTo>
                <a:lnTo>
                  <a:pt x="1813415" y="2005309"/>
                </a:lnTo>
                <a:lnTo>
                  <a:pt x="1848556" y="1976606"/>
                </a:lnTo>
                <a:lnTo>
                  <a:pt x="1882495" y="1946531"/>
                </a:lnTo>
                <a:lnTo>
                  <a:pt x="1915188" y="1915128"/>
                </a:lnTo>
                <a:lnTo>
                  <a:pt x="1946594" y="1882437"/>
                </a:lnTo>
                <a:lnTo>
                  <a:pt x="1976671" y="1848502"/>
                </a:lnTo>
                <a:lnTo>
                  <a:pt x="2005376" y="1813363"/>
                </a:lnTo>
                <a:lnTo>
                  <a:pt x="2032667" y="1777064"/>
                </a:lnTo>
                <a:lnTo>
                  <a:pt x="2058503" y="1739646"/>
                </a:lnTo>
                <a:lnTo>
                  <a:pt x="2082841" y="1701152"/>
                </a:lnTo>
                <a:lnTo>
                  <a:pt x="2105639" y="1661623"/>
                </a:lnTo>
                <a:lnTo>
                  <a:pt x="2126855" y="1621102"/>
                </a:lnTo>
                <a:lnTo>
                  <a:pt x="2146447" y="1579630"/>
                </a:lnTo>
                <a:lnTo>
                  <a:pt x="2164373" y="1537251"/>
                </a:lnTo>
                <a:lnTo>
                  <a:pt x="2180591" y="1494005"/>
                </a:lnTo>
                <a:lnTo>
                  <a:pt x="2195058" y="1449936"/>
                </a:lnTo>
                <a:lnTo>
                  <a:pt x="2207733" y="1405085"/>
                </a:lnTo>
                <a:lnTo>
                  <a:pt x="2218573" y="1359494"/>
                </a:lnTo>
                <a:lnTo>
                  <a:pt x="2227537" y="1313205"/>
                </a:lnTo>
                <a:lnTo>
                  <a:pt x="2234582" y="1266261"/>
                </a:lnTo>
                <a:lnTo>
                  <a:pt x="2239667" y="1218704"/>
                </a:lnTo>
                <a:lnTo>
                  <a:pt x="2242748" y="1170575"/>
                </a:lnTo>
                <a:lnTo>
                  <a:pt x="2243785" y="1121917"/>
                </a:lnTo>
                <a:lnTo>
                  <a:pt x="2242748" y="1073250"/>
                </a:lnTo>
                <a:lnTo>
                  <a:pt x="2239667" y="1025112"/>
                </a:lnTo>
                <a:lnTo>
                  <a:pt x="2234582" y="977546"/>
                </a:lnTo>
                <a:lnTo>
                  <a:pt x="2227537" y="930594"/>
                </a:lnTo>
                <a:lnTo>
                  <a:pt x="2218573" y="884297"/>
                </a:lnTo>
                <a:lnTo>
                  <a:pt x="2207733" y="838699"/>
                </a:lnTo>
                <a:lnTo>
                  <a:pt x="2195058" y="793841"/>
                </a:lnTo>
                <a:lnTo>
                  <a:pt x="2180591" y="749765"/>
                </a:lnTo>
                <a:lnTo>
                  <a:pt x="2164373" y="706514"/>
                </a:lnTo>
                <a:lnTo>
                  <a:pt x="2146447" y="664129"/>
                </a:lnTo>
                <a:lnTo>
                  <a:pt x="2126855" y="622652"/>
                </a:lnTo>
                <a:lnTo>
                  <a:pt x="2105639" y="582126"/>
                </a:lnTo>
                <a:lnTo>
                  <a:pt x="2082841" y="542593"/>
                </a:lnTo>
                <a:lnTo>
                  <a:pt x="2058503" y="504094"/>
                </a:lnTo>
                <a:lnTo>
                  <a:pt x="2032667" y="466672"/>
                </a:lnTo>
                <a:lnTo>
                  <a:pt x="2005376" y="430370"/>
                </a:lnTo>
                <a:lnTo>
                  <a:pt x="1976671" y="395228"/>
                </a:lnTo>
                <a:lnTo>
                  <a:pt x="1946594" y="361289"/>
                </a:lnTo>
                <a:lnTo>
                  <a:pt x="1915188" y="328596"/>
                </a:lnTo>
                <a:lnTo>
                  <a:pt x="1882495" y="297190"/>
                </a:lnTo>
                <a:lnTo>
                  <a:pt x="1848556" y="267114"/>
                </a:lnTo>
                <a:lnTo>
                  <a:pt x="1813415" y="238409"/>
                </a:lnTo>
                <a:lnTo>
                  <a:pt x="1777112" y="211117"/>
                </a:lnTo>
                <a:lnTo>
                  <a:pt x="1739690" y="185281"/>
                </a:lnTo>
                <a:lnTo>
                  <a:pt x="1701192" y="160943"/>
                </a:lnTo>
                <a:lnTo>
                  <a:pt x="1661658" y="138145"/>
                </a:lnTo>
                <a:lnTo>
                  <a:pt x="1621132" y="116929"/>
                </a:lnTo>
                <a:lnTo>
                  <a:pt x="1579656" y="97337"/>
                </a:lnTo>
                <a:lnTo>
                  <a:pt x="1537271" y="79411"/>
                </a:lnTo>
                <a:lnTo>
                  <a:pt x="1494019" y="63194"/>
                </a:lnTo>
                <a:lnTo>
                  <a:pt x="1449943" y="48726"/>
                </a:lnTo>
                <a:lnTo>
                  <a:pt x="1405085" y="36051"/>
                </a:lnTo>
                <a:lnTo>
                  <a:pt x="1359487" y="25211"/>
                </a:lnTo>
                <a:lnTo>
                  <a:pt x="1313191" y="16247"/>
                </a:lnTo>
                <a:lnTo>
                  <a:pt x="1266238" y="9202"/>
                </a:lnTo>
                <a:lnTo>
                  <a:pt x="1218672" y="4117"/>
                </a:lnTo>
                <a:lnTo>
                  <a:pt x="1170534" y="1036"/>
                </a:lnTo>
                <a:lnTo>
                  <a:pt x="1121867" y="0"/>
                </a:lnTo>
                <a:close/>
              </a:path>
            </a:pathLst>
          </a:custGeom>
          <a:solidFill>
            <a:srgbClr val="7E7E7E"/>
          </a:solidFill>
        </p:spPr>
        <p:txBody>
          <a:bodyPr wrap="square" lIns="0" tIns="0" rIns="0" bIns="0" rtlCol="0"/>
          <a:lstStyle/>
          <a:p>
            <a:endParaRPr/>
          </a:p>
        </p:txBody>
      </p:sp>
      <p:pic>
        <p:nvPicPr>
          <p:cNvPr id="6" name="object 6"/>
          <p:cNvPicPr/>
          <p:nvPr/>
        </p:nvPicPr>
        <p:blipFill>
          <a:blip r:embed="rId2" cstate="print"/>
          <a:stretch>
            <a:fillRect/>
          </a:stretch>
        </p:blipFill>
        <p:spPr>
          <a:xfrm>
            <a:off x="6836287" y="0"/>
            <a:ext cx="5355713" cy="4059301"/>
          </a:xfrm>
          <a:prstGeom prst="rect">
            <a:avLst/>
          </a:prstGeom>
        </p:spPr>
      </p:pic>
      <p:sp>
        <p:nvSpPr>
          <p:cNvPr id="8" name="object 8"/>
          <p:cNvSpPr txBox="1"/>
          <p:nvPr/>
        </p:nvSpPr>
        <p:spPr>
          <a:xfrm>
            <a:off x="11237214" y="6427114"/>
            <a:ext cx="64135" cy="190500"/>
          </a:xfrm>
          <a:prstGeom prst="rect">
            <a:avLst/>
          </a:prstGeom>
        </p:spPr>
        <p:txBody>
          <a:bodyPr vert="horz" wrap="square" lIns="0" tIns="12700" rIns="0" bIns="0" rtlCol="0">
            <a:spAutoFit/>
          </a:bodyPr>
          <a:lstStyle/>
          <a:p>
            <a:pPr marL="12700">
              <a:lnSpc>
                <a:spcPts val="650"/>
              </a:lnSpc>
              <a:spcBef>
                <a:spcPts val="100"/>
              </a:spcBef>
            </a:pPr>
            <a:r>
              <a:rPr sz="600" dirty="0">
                <a:solidFill>
                  <a:srgbClr val="FFFFFF"/>
                </a:solidFill>
                <a:latin typeface="Calibri"/>
                <a:cs typeface="Calibri"/>
              </a:rPr>
              <a:t>3</a:t>
            </a:r>
            <a:endParaRPr sz="600">
              <a:latin typeface="Calibri"/>
              <a:cs typeface="Calibri"/>
            </a:endParaRPr>
          </a:p>
          <a:p>
            <a:pPr marL="12700">
              <a:lnSpc>
                <a:spcPts val="650"/>
              </a:lnSpc>
            </a:pPr>
            <a:r>
              <a:rPr sz="600" dirty="0">
                <a:solidFill>
                  <a:srgbClr val="FFFFFF"/>
                </a:solidFill>
                <a:latin typeface="Calibri"/>
                <a:cs typeface="Calibri"/>
              </a:rPr>
              <a:t>2</a:t>
            </a:r>
            <a:endParaRPr sz="600">
              <a:latin typeface="Calibri"/>
              <a:cs typeface="Calibri"/>
            </a:endParaRPr>
          </a:p>
        </p:txBody>
      </p:sp>
      <p:sp>
        <p:nvSpPr>
          <p:cNvPr id="9" name="object 9"/>
          <p:cNvSpPr txBox="1"/>
          <p:nvPr/>
        </p:nvSpPr>
        <p:spPr>
          <a:xfrm>
            <a:off x="762001" y="4830572"/>
            <a:ext cx="6749287" cy="940435"/>
          </a:xfrm>
          <a:prstGeom prst="rect">
            <a:avLst/>
          </a:prstGeom>
        </p:spPr>
        <p:txBody>
          <a:bodyPr vert="horz" wrap="square" lIns="0" tIns="12700" rIns="0" bIns="0" rtlCol="0">
            <a:spAutoFit/>
          </a:bodyPr>
          <a:lstStyle/>
          <a:p>
            <a:pPr marL="12700" algn="ctr">
              <a:lnSpc>
                <a:spcPct val="100000"/>
              </a:lnSpc>
              <a:spcBef>
                <a:spcPts val="100"/>
              </a:spcBef>
            </a:pPr>
            <a:r>
              <a:rPr sz="6000" spc="-585" dirty="0">
                <a:latin typeface="Calibri Light"/>
                <a:cs typeface="Calibri Light"/>
              </a:rPr>
              <a:t>T</a:t>
            </a:r>
            <a:r>
              <a:rPr sz="6000" spc="-40" dirty="0">
                <a:latin typeface="Calibri Light"/>
                <a:cs typeface="Calibri Light"/>
              </a:rPr>
              <a:t>e</a:t>
            </a:r>
            <a:r>
              <a:rPr sz="6000" spc="-45" dirty="0">
                <a:latin typeface="Calibri Light"/>
                <a:cs typeface="Calibri Light"/>
              </a:rPr>
              <a:t>ş</a:t>
            </a:r>
            <a:r>
              <a:rPr sz="6000" spc="-50" dirty="0">
                <a:latin typeface="Calibri Light"/>
                <a:cs typeface="Calibri Light"/>
              </a:rPr>
              <a:t>e</a:t>
            </a:r>
            <a:r>
              <a:rPr sz="6000" spc="-45" dirty="0">
                <a:latin typeface="Calibri Light"/>
                <a:cs typeface="Calibri Light"/>
              </a:rPr>
              <a:t>kk</a:t>
            </a:r>
            <a:r>
              <a:rPr sz="6000" spc="-60" dirty="0">
                <a:latin typeface="Calibri Light"/>
                <a:cs typeface="Calibri Light"/>
              </a:rPr>
              <a:t>ü</a:t>
            </a:r>
            <a:r>
              <a:rPr sz="6000" spc="-45" dirty="0">
                <a:latin typeface="Calibri Light"/>
                <a:cs typeface="Calibri Light"/>
              </a:rPr>
              <a:t>r</a:t>
            </a:r>
            <a:r>
              <a:rPr sz="6000" spc="-30" dirty="0">
                <a:latin typeface="Calibri Light"/>
                <a:cs typeface="Calibri Light"/>
              </a:rPr>
              <a:t>l</a:t>
            </a:r>
            <a:r>
              <a:rPr sz="6000" spc="-50" dirty="0">
                <a:latin typeface="Calibri Light"/>
                <a:cs typeface="Calibri Light"/>
              </a:rPr>
              <a:t>e</a:t>
            </a:r>
            <a:r>
              <a:rPr sz="6000" dirty="0">
                <a:latin typeface="Calibri Light"/>
                <a:cs typeface="Calibri Light"/>
              </a:rPr>
              <a:t>r</a:t>
            </a:r>
            <a:endParaRPr sz="6000">
              <a:latin typeface="Calibri Light"/>
              <a:cs typeface="Calibri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7552308" y="0"/>
              <a:ext cx="4639690" cy="6857997"/>
            </a:xfrm>
            <a:prstGeom prst="rect">
              <a:avLst/>
            </a:prstGeom>
          </p:spPr>
        </p:pic>
        <p:sp>
          <p:nvSpPr>
            <p:cNvPr id="4" name="object 4"/>
            <p:cNvSpPr/>
            <p:nvPr/>
          </p:nvSpPr>
          <p:spPr>
            <a:xfrm>
              <a:off x="0" y="0"/>
              <a:ext cx="7552690" cy="6858000"/>
            </a:xfrm>
            <a:custGeom>
              <a:avLst/>
              <a:gdLst/>
              <a:ahLst/>
              <a:cxnLst/>
              <a:rect l="l" t="t" r="r" b="b"/>
              <a:pathLst>
                <a:path w="7552690" h="6858000">
                  <a:moveTo>
                    <a:pt x="7552308" y="0"/>
                  </a:moveTo>
                  <a:lnTo>
                    <a:pt x="0" y="0"/>
                  </a:lnTo>
                  <a:lnTo>
                    <a:pt x="0" y="6858000"/>
                  </a:lnTo>
                  <a:lnTo>
                    <a:pt x="7552308" y="6858000"/>
                  </a:lnTo>
                  <a:lnTo>
                    <a:pt x="7552308" y="0"/>
                  </a:lnTo>
                  <a:close/>
                </a:path>
              </a:pathLst>
            </a:custGeom>
            <a:solidFill>
              <a:srgbClr val="252525"/>
            </a:solidFill>
          </p:spPr>
          <p:txBody>
            <a:bodyPr wrap="square" lIns="0" tIns="0" rIns="0" bIns="0" rtlCol="0"/>
            <a:lstStyle/>
            <a:p>
              <a:endParaRPr/>
            </a:p>
          </p:txBody>
        </p:sp>
      </p:grpSp>
      <p:sp>
        <p:nvSpPr>
          <p:cNvPr id="5" name="object 5"/>
          <p:cNvSpPr txBox="1">
            <a:spLocks noGrp="1"/>
          </p:cNvSpPr>
          <p:nvPr>
            <p:ph type="title"/>
          </p:nvPr>
        </p:nvSpPr>
        <p:spPr>
          <a:xfrm>
            <a:off x="916939" y="861821"/>
            <a:ext cx="3559810" cy="696595"/>
          </a:xfrm>
          <a:prstGeom prst="rect">
            <a:avLst/>
          </a:prstGeom>
        </p:spPr>
        <p:txBody>
          <a:bodyPr vert="horz" wrap="square" lIns="0" tIns="13335" rIns="0" bIns="0" rtlCol="0">
            <a:spAutoFit/>
          </a:bodyPr>
          <a:lstStyle/>
          <a:p>
            <a:pPr marL="12700">
              <a:lnSpc>
                <a:spcPct val="100000"/>
              </a:lnSpc>
              <a:spcBef>
                <a:spcPts val="105"/>
              </a:spcBef>
            </a:pPr>
            <a:r>
              <a:rPr sz="4400" spc="-25" dirty="0">
                <a:solidFill>
                  <a:srgbClr val="FFFFFF"/>
                </a:solidFill>
                <a:latin typeface="Calibri Light"/>
                <a:cs typeface="Calibri Light"/>
              </a:rPr>
              <a:t>inovasyon</a:t>
            </a:r>
            <a:r>
              <a:rPr sz="4400" spc="-80" dirty="0">
                <a:solidFill>
                  <a:srgbClr val="FFFFFF"/>
                </a:solidFill>
                <a:latin typeface="Calibri Light"/>
                <a:cs typeface="Calibri Light"/>
              </a:rPr>
              <a:t> </a:t>
            </a:r>
            <a:r>
              <a:rPr sz="4400" dirty="0">
                <a:solidFill>
                  <a:srgbClr val="FFFFFF"/>
                </a:solidFill>
                <a:latin typeface="Calibri Light"/>
                <a:cs typeface="Calibri Light"/>
              </a:rPr>
              <a:t>nedir</a:t>
            </a:r>
            <a:endParaRPr sz="4400">
              <a:latin typeface="Calibri Light"/>
              <a:cs typeface="Calibri Light"/>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5</a:t>
            </a:fld>
            <a:endParaRPr dirty="0"/>
          </a:p>
        </p:txBody>
      </p:sp>
      <p:sp>
        <p:nvSpPr>
          <p:cNvPr id="6" name="object 6"/>
          <p:cNvSpPr txBox="1"/>
          <p:nvPr/>
        </p:nvSpPr>
        <p:spPr>
          <a:xfrm>
            <a:off x="916939" y="2299842"/>
            <a:ext cx="6051550" cy="3527425"/>
          </a:xfrm>
          <a:prstGeom prst="rect">
            <a:avLst/>
          </a:prstGeom>
        </p:spPr>
        <p:txBody>
          <a:bodyPr vert="horz" wrap="square" lIns="0" tIns="53975" rIns="0" bIns="0" rtlCol="0">
            <a:spAutoFit/>
          </a:bodyPr>
          <a:lstStyle/>
          <a:p>
            <a:pPr marL="241300" marR="58419" indent="-228600" algn="just">
              <a:lnSpc>
                <a:spcPts val="2590"/>
              </a:lnSpc>
              <a:spcBef>
                <a:spcPts val="425"/>
              </a:spcBef>
              <a:buFont typeface="Arial MT"/>
              <a:buChar char="•"/>
              <a:tabLst>
                <a:tab pos="241300" algn="l"/>
              </a:tabLst>
            </a:pPr>
            <a:r>
              <a:rPr sz="2400" dirty="0">
                <a:solidFill>
                  <a:srgbClr val="FFFFFF"/>
                </a:solidFill>
                <a:latin typeface="Calibri"/>
                <a:cs typeface="Calibri"/>
              </a:rPr>
              <a:t>Bir </a:t>
            </a:r>
            <a:r>
              <a:rPr sz="2400" i="1" spc="-10" dirty="0">
                <a:solidFill>
                  <a:srgbClr val="FFFFFF"/>
                </a:solidFill>
                <a:latin typeface="Calibri"/>
                <a:cs typeface="Calibri"/>
              </a:rPr>
              <a:t>inovasyon</a:t>
            </a:r>
            <a:r>
              <a:rPr sz="2400" spc="-10" dirty="0">
                <a:solidFill>
                  <a:srgbClr val="FFFFFF"/>
                </a:solidFill>
                <a:latin typeface="Calibri"/>
                <a:cs typeface="Calibri"/>
              </a:rPr>
              <a:t>, </a:t>
            </a:r>
            <a:r>
              <a:rPr sz="2400" spc="-5" dirty="0">
                <a:solidFill>
                  <a:srgbClr val="FFFFFF"/>
                </a:solidFill>
                <a:latin typeface="Calibri"/>
                <a:cs typeface="Calibri"/>
              </a:rPr>
              <a:t>işletme </a:t>
            </a:r>
            <a:r>
              <a:rPr sz="2400" dirty="0">
                <a:solidFill>
                  <a:srgbClr val="FFFFFF"/>
                </a:solidFill>
                <a:latin typeface="Calibri"/>
                <a:cs typeface="Calibri"/>
              </a:rPr>
              <a:t>içi </a:t>
            </a:r>
            <a:r>
              <a:rPr sz="2400" spc="-10" dirty="0">
                <a:solidFill>
                  <a:srgbClr val="FFFFFF"/>
                </a:solidFill>
                <a:latin typeface="Calibri"/>
                <a:cs typeface="Calibri"/>
              </a:rPr>
              <a:t>uygulamalarda, </a:t>
            </a:r>
            <a:r>
              <a:rPr sz="2400" spc="-15" dirty="0">
                <a:solidFill>
                  <a:srgbClr val="FFFFFF"/>
                </a:solidFill>
                <a:latin typeface="Calibri"/>
                <a:cs typeface="Calibri"/>
              </a:rPr>
              <a:t>işyeri </a:t>
            </a:r>
            <a:r>
              <a:rPr sz="2400" spc="-530" dirty="0">
                <a:solidFill>
                  <a:srgbClr val="FFFFFF"/>
                </a:solidFill>
                <a:latin typeface="Calibri"/>
                <a:cs typeface="Calibri"/>
              </a:rPr>
              <a:t> </a:t>
            </a:r>
            <a:r>
              <a:rPr sz="2400" spc="-15" dirty="0">
                <a:solidFill>
                  <a:srgbClr val="FFFFFF"/>
                </a:solidFill>
                <a:latin typeface="Calibri"/>
                <a:cs typeface="Calibri"/>
              </a:rPr>
              <a:t>organizasyonunda </a:t>
            </a:r>
            <a:r>
              <a:rPr sz="2400" spc="-20" dirty="0">
                <a:solidFill>
                  <a:srgbClr val="FFFFFF"/>
                </a:solidFill>
                <a:latin typeface="Calibri"/>
                <a:cs typeface="Calibri"/>
              </a:rPr>
              <a:t>veya </a:t>
            </a:r>
            <a:r>
              <a:rPr sz="2400" spc="-5" dirty="0">
                <a:solidFill>
                  <a:srgbClr val="FFFFFF"/>
                </a:solidFill>
                <a:latin typeface="Calibri"/>
                <a:cs typeface="Calibri"/>
              </a:rPr>
              <a:t>dış ilişkilerde yeni </a:t>
            </a:r>
            <a:r>
              <a:rPr sz="2400" spc="-20" dirty="0">
                <a:solidFill>
                  <a:srgbClr val="FFFFFF"/>
                </a:solidFill>
                <a:latin typeface="Calibri"/>
                <a:cs typeface="Calibri"/>
              </a:rPr>
              <a:t>veya </a:t>
            </a:r>
            <a:r>
              <a:rPr sz="2400" spc="-530" dirty="0">
                <a:solidFill>
                  <a:srgbClr val="FFFFFF"/>
                </a:solidFill>
                <a:latin typeface="Calibri"/>
                <a:cs typeface="Calibri"/>
              </a:rPr>
              <a:t> </a:t>
            </a:r>
            <a:r>
              <a:rPr sz="2400" spc="-5" dirty="0">
                <a:solidFill>
                  <a:srgbClr val="FFFFFF"/>
                </a:solidFill>
                <a:latin typeface="Calibri"/>
                <a:cs typeface="Calibri"/>
              </a:rPr>
              <a:t>önemli</a:t>
            </a:r>
            <a:r>
              <a:rPr sz="2400" spc="-10" dirty="0">
                <a:solidFill>
                  <a:srgbClr val="FFFFFF"/>
                </a:solidFill>
                <a:latin typeface="Calibri"/>
                <a:cs typeface="Calibri"/>
              </a:rPr>
              <a:t> </a:t>
            </a:r>
            <a:r>
              <a:rPr sz="2400" spc="-5" dirty="0">
                <a:solidFill>
                  <a:srgbClr val="FFFFFF"/>
                </a:solidFill>
                <a:latin typeface="Calibri"/>
                <a:cs typeface="Calibri"/>
              </a:rPr>
              <a:t>derecede</a:t>
            </a:r>
            <a:r>
              <a:rPr sz="2400" dirty="0">
                <a:solidFill>
                  <a:srgbClr val="FFFFFF"/>
                </a:solidFill>
                <a:latin typeface="Calibri"/>
                <a:cs typeface="Calibri"/>
              </a:rPr>
              <a:t> </a:t>
            </a:r>
            <a:r>
              <a:rPr sz="2400" spc="-5" dirty="0">
                <a:solidFill>
                  <a:srgbClr val="FFFFFF"/>
                </a:solidFill>
                <a:latin typeface="Calibri"/>
                <a:cs typeface="Calibri"/>
              </a:rPr>
              <a:t>iyileştirilmiş</a:t>
            </a:r>
            <a:r>
              <a:rPr sz="2400" spc="-45" dirty="0">
                <a:solidFill>
                  <a:srgbClr val="FFFFFF"/>
                </a:solidFill>
                <a:latin typeface="Calibri"/>
                <a:cs typeface="Calibri"/>
              </a:rPr>
              <a:t> </a:t>
            </a:r>
            <a:r>
              <a:rPr sz="2400" spc="-5" dirty="0">
                <a:solidFill>
                  <a:srgbClr val="FFFFFF"/>
                </a:solidFill>
                <a:latin typeface="Calibri"/>
                <a:cs typeface="Calibri"/>
              </a:rPr>
              <a:t>bir ürün</a:t>
            </a:r>
            <a:r>
              <a:rPr sz="2400" spc="-10" dirty="0">
                <a:solidFill>
                  <a:srgbClr val="FFFFFF"/>
                </a:solidFill>
                <a:latin typeface="Calibri"/>
                <a:cs typeface="Calibri"/>
              </a:rPr>
              <a:t> </a:t>
            </a:r>
            <a:r>
              <a:rPr sz="2400" spc="-5" dirty="0">
                <a:solidFill>
                  <a:srgbClr val="FFFFFF"/>
                </a:solidFill>
                <a:latin typeface="Calibri"/>
                <a:cs typeface="Calibri"/>
              </a:rPr>
              <a:t>(mal</a:t>
            </a:r>
            <a:endParaRPr sz="2400">
              <a:latin typeface="Calibri"/>
              <a:cs typeface="Calibri"/>
            </a:endParaRPr>
          </a:p>
          <a:p>
            <a:pPr marL="241300" marR="377190">
              <a:lnSpc>
                <a:spcPts val="2590"/>
              </a:lnSpc>
              <a:spcBef>
                <a:spcPts val="10"/>
              </a:spcBef>
            </a:pPr>
            <a:r>
              <a:rPr sz="2400" spc="-20" dirty="0">
                <a:solidFill>
                  <a:srgbClr val="FFFFFF"/>
                </a:solidFill>
                <a:latin typeface="Calibri"/>
                <a:cs typeface="Calibri"/>
              </a:rPr>
              <a:t>veya </a:t>
            </a:r>
            <a:r>
              <a:rPr sz="2400" spc="-5" dirty="0">
                <a:solidFill>
                  <a:srgbClr val="FFFFFF"/>
                </a:solidFill>
                <a:latin typeface="Calibri"/>
                <a:cs typeface="Calibri"/>
              </a:rPr>
              <a:t>hizmet), </a:t>
            </a:r>
            <a:r>
              <a:rPr sz="2400" spc="-20" dirty="0">
                <a:solidFill>
                  <a:srgbClr val="FFFFFF"/>
                </a:solidFill>
                <a:latin typeface="Calibri"/>
                <a:cs typeface="Calibri"/>
              </a:rPr>
              <a:t>veya </a:t>
            </a:r>
            <a:r>
              <a:rPr sz="2400" spc="-10" dirty="0">
                <a:solidFill>
                  <a:srgbClr val="FFFFFF"/>
                </a:solidFill>
                <a:latin typeface="Calibri"/>
                <a:cs typeface="Calibri"/>
              </a:rPr>
              <a:t>süreç, </a:t>
            </a:r>
            <a:r>
              <a:rPr sz="2400" spc="-5" dirty="0">
                <a:solidFill>
                  <a:srgbClr val="FFFFFF"/>
                </a:solidFill>
                <a:latin typeface="Calibri"/>
                <a:cs typeface="Calibri"/>
              </a:rPr>
              <a:t>yeni bir pazarlama </a:t>
            </a:r>
            <a:r>
              <a:rPr sz="2400" spc="-530" dirty="0">
                <a:solidFill>
                  <a:srgbClr val="FFFFFF"/>
                </a:solidFill>
                <a:latin typeface="Calibri"/>
                <a:cs typeface="Calibri"/>
              </a:rPr>
              <a:t> </a:t>
            </a:r>
            <a:r>
              <a:rPr sz="2400" spc="-15" dirty="0">
                <a:solidFill>
                  <a:srgbClr val="FFFFFF"/>
                </a:solidFill>
                <a:latin typeface="Calibri"/>
                <a:cs typeface="Calibri"/>
              </a:rPr>
              <a:t>yöntemi</a:t>
            </a:r>
            <a:r>
              <a:rPr sz="2400" spc="-25" dirty="0">
                <a:solidFill>
                  <a:srgbClr val="FFFFFF"/>
                </a:solidFill>
                <a:latin typeface="Calibri"/>
                <a:cs typeface="Calibri"/>
              </a:rPr>
              <a:t> </a:t>
            </a:r>
            <a:r>
              <a:rPr sz="2400" spc="-20" dirty="0">
                <a:solidFill>
                  <a:srgbClr val="FFFFFF"/>
                </a:solidFill>
                <a:latin typeface="Calibri"/>
                <a:cs typeface="Calibri"/>
              </a:rPr>
              <a:t>ya</a:t>
            </a:r>
            <a:r>
              <a:rPr sz="2400" spc="-5" dirty="0">
                <a:solidFill>
                  <a:srgbClr val="FFFFFF"/>
                </a:solidFill>
                <a:latin typeface="Calibri"/>
                <a:cs typeface="Calibri"/>
              </a:rPr>
              <a:t> da</a:t>
            </a:r>
            <a:r>
              <a:rPr sz="2400" spc="-15" dirty="0">
                <a:solidFill>
                  <a:srgbClr val="FFFFFF"/>
                </a:solidFill>
                <a:latin typeface="Calibri"/>
                <a:cs typeface="Calibri"/>
              </a:rPr>
              <a:t> </a:t>
            </a:r>
            <a:r>
              <a:rPr sz="2400" spc="-5" dirty="0">
                <a:solidFill>
                  <a:srgbClr val="FFFFFF"/>
                </a:solidFill>
                <a:latin typeface="Calibri"/>
                <a:cs typeface="Calibri"/>
              </a:rPr>
              <a:t>yeni</a:t>
            </a:r>
            <a:r>
              <a:rPr sz="2400" spc="-10" dirty="0">
                <a:solidFill>
                  <a:srgbClr val="FFFFFF"/>
                </a:solidFill>
                <a:latin typeface="Calibri"/>
                <a:cs typeface="Calibri"/>
              </a:rPr>
              <a:t> </a:t>
            </a:r>
            <a:r>
              <a:rPr sz="2400" spc="-5" dirty="0">
                <a:solidFill>
                  <a:srgbClr val="FFFFFF"/>
                </a:solidFill>
                <a:latin typeface="Calibri"/>
                <a:cs typeface="Calibri"/>
              </a:rPr>
              <a:t>bir</a:t>
            </a:r>
            <a:r>
              <a:rPr sz="2400" dirty="0">
                <a:solidFill>
                  <a:srgbClr val="FFFFFF"/>
                </a:solidFill>
                <a:latin typeface="Calibri"/>
                <a:cs typeface="Calibri"/>
              </a:rPr>
              <a:t> </a:t>
            </a:r>
            <a:r>
              <a:rPr sz="2400" spc="-20" dirty="0">
                <a:solidFill>
                  <a:srgbClr val="FFFFFF"/>
                </a:solidFill>
                <a:latin typeface="Calibri"/>
                <a:cs typeface="Calibri"/>
              </a:rPr>
              <a:t>organizasyonel</a:t>
            </a:r>
            <a:endParaRPr sz="2400">
              <a:latin typeface="Calibri"/>
              <a:cs typeface="Calibri"/>
            </a:endParaRPr>
          </a:p>
          <a:p>
            <a:pPr marL="241300">
              <a:lnSpc>
                <a:spcPts val="2555"/>
              </a:lnSpc>
            </a:pPr>
            <a:r>
              <a:rPr sz="2400" spc="-10" dirty="0">
                <a:solidFill>
                  <a:srgbClr val="FFFFFF"/>
                </a:solidFill>
                <a:latin typeface="Calibri"/>
                <a:cs typeface="Calibri"/>
              </a:rPr>
              <a:t>yöntemin</a:t>
            </a:r>
            <a:r>
              <a:rPr sz="2400" spc="-35" dirty="0">
                <a:solidFill>
                  <a:srgbClr val="FFFFFF"/>
                </a:solidFill>
                <a:latin typeface="Calibri"/>
                <a:cs typeface="Calibri"/>
              </a:rPr>
              <a:t> </a:t>
            </a:r>
            <a:r>
              <a:rPr sz="2400" spc="-5" dirty="0">
                <a:solidFill>
                  <a:srgbClr val="FFFFFF"/>
                </a:solidFill>
                <a:latin typeface="Calibri"/>
                <a:cs typeface="Calibri"/>
              </a:rPr>
              <a:t>gerçekleştirilmesidir</a:t>
            </a:r>
            <a:r>
              <a:rPr sz="2400" spc="-50" dirty="0">
                <a:solidFill>
                  <a:srgbClr val="FFFFFF"/>
                </a:solidFill>
                <a:latin typeface="Calibri"/>
                <a:cs typeface="Calibri"/>
              </a:rPr>
              <a:t> </a:t>
            </a:r>
            <a:r>
              <a:rPr sz="1800" spc="-5" dirty="0">
                <a:solidFill>
                  <a:srgbClr val="FFFFFF"/>
                </a:solidFill>
                <a:latin typeface="Calibri"/>
                <a:cs typeface="Calibri"/>
              </a:rPr>
              <a:t>(Oslo</a:t>
            </a:r>
            <a:r>
              <a:rPr sz="1800" spc="-10" dirty="0">
                <a:solidFill>
                  <a:srgbClr val="FFFFFF"/>
                </a:solidFill>
                <a:latin typeface="Calibri"/>
                <a:cs typeface="Calibri"/>
              </a:rPr>
              <a:t> Kılavuzu,</a:t>
            </a:r>
            <a:r>
              <a:rPr sz="1800" spc="5" dirty="0">
                <a:solidFill>
                  <a:srgbClr val="FFFFFF"/>
                </a:solidFill>
                <a:latin typeface="Calibri"/>
                <a:cs typeface="Calibri"/>
              </a:rPr>
              <a:t> </a:t>
            </a:r>
            <a:r>
              <a:rPr sz="1800" spc="-5" dirty="0">
                <a:solidFill>
                  <a:srgbClr val="FFFFFF"/>
                </a:solidFill>
                <a:latin typeface="Calibri"/>
                <a:cs typeface="Calibri"/>
              </a:rPr>
              <a:t>2005).</a:t>
            </a:r>
            <a:endParaRPr sz="1800">
              <a:latin typeface="Calibri"/>
              <a:cs typeface="Calibri"/>
            </a:endParaRPr>
          </a:p>
          <a:p>
            <a:pPr>
              <a:lnSpc>
                <a:spcPct val="100000"/>
              </a:lnSpc>
              <a:spcBef>
                <a:spcPts val="20"/>
              </a:spcBef>
            </a:pPr>
            <a:endParaRPr sz="3250">
              <a:latin typeface="Calibri"/>
              <a:cs typeface="Calibri"/>
            </a:endParaRPr>
          </a:p>
          <a:p>
            <a:pPr marL="241300" marR="800100" indent="-228600">
              <a:lnSpc>
                <a:spcPts val="2590"/>
              </a:lnSpc>
              <a:spcBef>
                <a:spcPts val="5"/>
              </a:spcBef>
              <a:buFont typeface="Arial MT"/>
              <a:buChar char="•"/>
              <a:tabLst>
                <a:tab pos="241300" algn="l"/>
              </a:tabLst>
            </a:pPr>
            <a:r>
              <a:rPr sz="2400" b="1" spc="-30" dirty="0">
                <a:solidFill>
                  <a:srgbClr val="FFFFFF"/>
                </a:solidFill>
                <a:latin typeface="Calibri"/>
                <a:cs typeface="Calibri"/>
              </a:rPr>
              <a:t>Yaratıcı </a:t>
            </a:r>
            <a:r>
              <a:rPr sz="2400" b="1" dirty="0">
                <a:solidFill>
                  <a:srgbClr val="FFFFFF"/>
                </a:solidFill>
                <a:latin typeface="Calibri"/>
                <a:cs typeface="Calibri"/>
              </a:rPr>
              <a:t>bir </a:t>
            </a:r>
            <a:r>
              <a:rPr sz="2400" b="1" spc="-10" dirty="0">
                <a:solidFill>
                  <a:srgbClr val="FFFFFF"/>
                </a:solidFill>
                <a:latin typeface="Calibri"/>
                <a:cs typeface="Calibri"/>
              </a:rPr>
              <a:t>fikrin ekonomik ve </a:t>
            </a:r>
            <a:r>
              <a:rPr sz="2400" b="1" spc="-15" dirty="0">
                <a:solidFill>
                  <a:srgbClr val="FFFFFF"/>
                </a:solidFill>
                <a:latin typeface="Calibri"/>
                <a:cs typeface="Calibri"/>
              </a:rPr>
              <a:t>sosyal </a:t>
            </a:r>
            <a:r>
              <a:rPr sz="2400" b="1" dirty="0">
                <a:solidFill>
                  <a:srgbClr val="FFFFFF"/>
                </a:solidFill>
                <a:latin typeface="Calibri"/>
                <a:cs typeface="Calibri"/>
              </a:rPr>
              <a:t>bir </a:t>
            </a:r>
            <a:r>
              <a:rPr sz="2400" b="1" spc="-530" dirty="0">
                <a:solidFill>
                  <a:srgbClr val="FFFFFF"/>
                </a:solidFill>
                <a:latin typeface="Calibri"/>
                <a:cs typeface="Calibri"/>
              </a:rPr>
              <a:t> </a:t>
            </a:r>
            <a:r>
              <a:rPr sz="2400" b="1" spc="-10" dirty="0">
                <a:solidFill>
                  <a:srgbClr val="FFFFFF"/>
                </a:solidFill>
                <a:latin typeface="Calibri"/>
                <a:cs typeface="Calibri"/>
              </a:rPr>
              <a:t>katma</a:t>
            </a:r>
            <a:r>
              <a:rPr sz="2400" b="1" spc="-25" dirty="0">
                <a:solidFill>
                  <a:srgbClr val="FFFFFF"/>
                </a:solidFill>
                <a:latin typeface="Calibri"/>
                <a:cs typeface="Calibri"/>
              </a:rPr>
              <a:t> </a:t>
            </a:r>
            <a:r>
              <a:rPr sz="2400" b="1" spc="-10" dirty="0">
                <a:solidFill>
                  <a:srgbClr val="FFFFFF"/>
                </a:solidFill>
                <a:latin typeface="Calibri"/>
                <a:cs typeface="Calibri"/>
              </a:rPr>
              <a:t>değere</a:t>
            </a:r>
            <a:r>
              <a:rPr sz="2400" b="1" spc="-15" dirty="0">
                <a:solidFill>
                  <a:srgbClr val="FFFFFF"/>
                </a:solidFill>
                <a:latin typeface="Calibri"/>
                <a:cs typeface="Calibri"/>
              </a:rPr>
              <a:t> </a:t>
            </a:r>
            <a:r>
              <a:rPr sz="2400" b="1" spc="-5" dirty="0">
                <a:solidFill>
                  <a:srgbClr val="FFFFFF"/>
                </a:solidFill>
                <a:latin typeface="Calibri"/>
                <a:cs typeface="Calibri"/>
              </a:rPr>
              <a:t>dönüştürülecek</a:t>
            </a:r>
            <a:r>
              <a:rPr sz="2400" b="1" spc="-15" dirty="0">
                <a:solidFill>
                  <a:srgbClr val="FFFFFF"/>
                </a:solidFill>
                <a:latin typeface="Calibri"/>
                <a:cs typeface="Calibri"/>
              </a:rPr>
              <a:t> </a:t>
            </a:r>
            <a:r>
              <a:rPr sz="2400" b="1" spc="-5" dirty="0">
                <a:solidFill>
                  <a:srgbClr val="FFFFFF"/>
                </a:solidFill>
                <a:latin typeface="Calibri"/>
                <a:cs typeface="Calibri"/>
              </a:rPr>
              <a:t>şekilde</a:t>
            </a:r>
            <a:endParaRPr sz="2400">
              <a:latin typeface="Calibri"/>
              <a:cs typeface="Calibri"/>
            </a:endParaRPr>
          </a:p>
          <a:p>
            <a:pPr marL="241300">
              <a:lnSpc>
                <a:spcPts val="2560"/>
              </a:lnSpc>
            </a:pPr>
            <a:r>
              <a:rPr sz="2400" b="1" spc="-5" dirty="0">
                <a:solidFill>
                  <a:srgbClr val="FFFFFF"/>
                </a:solidFill>
                <a:latin typeface="Calibri"/>
                <a:cs typeface="Calibri"/>
              </a:rPr>
              <a:t>ticarileştirilmesi</a:t>
            </a:r>
            <a:endParaRPr sz="24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0026" y="372618"/>
            <a:ext cx="5756910" cy="696595"/>
          </a:xfrm>
          <a:prstGeom prst="rect">
            <a:avLst/>
          </a:prstGeom>
        </p:spPr>
        <p:txBody>
          <a:bodyPr vert="horz" wrap="square" lIns="0" tIns="13335" rIns="0" bIns="0" rtlCol="0">
            <a:spAutoFit/>
          </a:bodyPr>
          <a:lstStyle/>
          <a:p>
            <a:pPr marL="12700">
              <a:lnSpc>
                <a:spcPct val="100000"/>
              </a:lnSpc>
              <a:spcBef>
                <a:spcPts val="105"/>
              </a:spcBef>
            </a:pPr>
            <a:r>
              <a:rPr sz="4400" spc="-30" dirty="0">
                <a:latin typeface="Calibri Light"/>
                <a:cs typeface="Calibri Light"/>
              </a:rPr>
              <a:t>“inovasyon”u</a:t>
            </a:r>
            <a:r>
              <a:rPr sz="4400" spc="-55" dirty="0">
                <a:latin typeface="Calibri Light"/>
                <a:cs typeface="Calibri Light"/>
              </a:rPr>
              <a:t> </a:t>
            </a:r>
            <a:r>
              <a:rPr sz="4400" spc="-5" dirty="0">
                <a:latin typeface="Calibri Light"/>
                <a:cs typeface="Calibri Light"/>
              </a:rPr>
              <a:t>tanımlamak</a:t>
            </a:r>
            <a:endParaRPr sz="4400">
              <a:latin typeface="Calibri Light"/>
              <a:cs typeface="Calibri Light"/>
            </a:endParaRPr>
          </a:p>
        </p:txBody>
      </p:sp>
      <p:grpSp>
        <p:nvGrpSpPr>
          <p:cNvPr id="3" name="object 3"/>
          <p:cNvGrpSpPr/>
          <p:nvPr/>
        </p:nvGrpSpPr>
        <p:grpSpPr>
          <a:xfrm>
            <a:off x="710183" y="1459991"/>
            <a:ext cx="10694035" cy="795655"/>
            <a:chOff x="710183" y="1459991"/>
            <a:chExt cx="10694035" cy="795655"/>
          </a:xfrm>
        </p:grpSpPr>
        <p:pic>
          <p:nvPicPr>
            <p:cNvPr id="4" name="object 4"/>
            <p:cNvPicPr/>
            <p:nvPr/>
          </p:nvPicPr>
          <p:blipFill>
            <a:blip r:embed="rId2" cstate="print"/>
            <a:stretch>
              <a:fillRect/>
            </a:stretch>
          </p:blipFill>
          <p:spPr>
            <a:xfrm>
              <a:off x="787907" y="1478279"/>
              <a:ext cx="10616184" cy="699515"/>
            </a:xfrm>
            <a:prstGeom prst="rect">
              <a:avLst/>
            </a:prstGeom>
          </p:spPr>
        </p:pic>
        <p:pic>
          <p:nvPicPr>
            <p:cNvPr id="5" name="object 5"/>
            <p:cNvPicPr/>
            <p:nvPr/>
          </p:nvPicPr>
          <p:blipFill>
            <a:blip r:embed="rId3" cstate="print"/>
            <a:stretch>
              <a:fillRect/>
            </a:stretch>
          </p:blipFill>
          <p:spPr>
            <a:xfrm>
              <a:off x="710183" y="1459991"/>
              <a:ext cx="6955535" cy="795527"/>
            </a:xfrm>
            <a:prstGeom prst="rect">
              <a:avLst/>
            </a:prstGeom>
          </p:spPr>
        </p:pic>
        <p:pic>
          <p:nvPicPr>
            <p:cNvPr id="6" name="object 6"/>
            <p:cNvPicPr/>
            <p:nvPr/>
          </p:nvPicPr>
          <p:blipFill>
            <a:blip r:embed="rId4" cstate="print"/>
            <a:stretch>
              <a:fillRect/>
            </a:stretch>
          </p:blipFill>
          <p:spPr>
            <a:xfrm>
              <a:off x="838199" y="1508886"/>
              <a:ext cx="10515600" cy="599566"/>
            </a:xfrm>
            <a:prstGeom prst="rect">
              <a:avLst/>
            </a:prstGeom>
          </p:spPr>
        </p:pic>
      </p:grpSp>
      <p:grpSp>
        <p:nvGrpSpPr>
          <p:cNvPr id="7" name="object 7"/>
          <p:cNvGrpSpPr/>
          <p:nvPr/>
        </p:nvGrpSpPr>
        <p:grpSpPr>
          <a:xfrm>
            <a:off x="710183" y="4130040"/>
            <a:ext cx="10703560" cy="2138680"/>
            <a:chOff x="710183" y="4130040"/>
            <a:chExt cx="10703560" cy="2138680"/>
          </a:xfrm>
        </p:grpSpPr>
        <p:pic>
          <p:nvPicPr>
            <p:cNvPr id="8" name="object 8"/>
            <p:cNvPicPr/>
            <p:nvPr/>
          </p:nvPicPr>
          <p:blipFill>
            <a:blip r:embed="rId5" cstate="print"/>
            <a:stretch>
              <a:fillRect/>
            </a:stretch>
          </p:blipFill>
          <p:spPr>
            <a:xfrm>
              <a:off x="787907" y="4146823"/>
              <a:ext cx="10616184" cy="701001"/>
            </a:xfrm>
            <a:prstGeom prst="rect">
              <a:avLst/>
            </a:prstGeom>
          </p:spPr>
        </p:pic>
        <p:pic>
          <p:nvPicPr>
            <p:cNvPr id="9" name="object 9"/>
            <p:cNvPicPr/>
            <p:nvPr/>
          </p:nvPicPr>
          <p:blipFill>
            <a:blip r:embed="rId6" cstate="print"/>
            <a:stretch>
              <a:fillRect/>
            </a:stretch>
          </p:blipFill>
          <p:spPr>
            <a:xfrm>
              <a:off x="710183" y="4130040"/>
              <a:ext cx="2529840" cy="795528"/>
            </a:xfrm>
            <a:prstGeom prst="rect">
              <a:avLst/>
            </a:prstGeom>
          </p:spPr>
        </p:pic>
        <p:pic>
          <p:nvPicPr>
            <p:cNvPr id="10" name="object 10"/>
            <p:cNvPicPr/>
            <p:nvPr/>
          </p:nvPicPr>
          <p:blipFill>
            <a:blip r:embed="rId7" cstate="print"/>
            <a:stretch>
              <a:fillRect/>
            </a:stretch>
          </p:blipFill>
          <p:spPr>
            <a:xfrm>
              <a:off x="838199" y="4178427"/>
              <a:ext cx="10515600" cy="599694"/>
            </a:xfrm>
            <a:prstGeom prst="rect">
              <a:avLst/>
            </a:prstGeom>
          </p:spPr>
        </p:pic>
        <p:pic>
          <p:nvPicPr>
            <p:cNvPr id="11" name="object 11"/>
            <p:cNvPicPr/>
            <p:nvPr/>
          </p:nvPicPr>
          <p:blipFill>
            <a:blip r:embed="rId8" cstate="print"/>
            <a:stretch>
              <a:fillRect/>
            </a:stretch>
          </p:blipFill>
          <p:spPr>
            <a:xfrm>
              <a:off x="778763" y="4809744"/>
              <a:ext cx="10634472" cy="717804"/>
            </a:xfrm>
            <a:prstGeom prst="rect">
              <a:avLst/>
            </a:prstGeom>
          </p:spPr>
        </p:pic>
        <p:pic>
          <p:nvPicPr>
            <p:cNvPr id="12" name="object 12"/>
            <p:cNvPicPr/>
            <p:nvPr/>
          </p:nvPicPr>
          <p:blipFill>
            <a:blip r:embed="rId9" cstate="print"/>
            <a:stretch>
              <a:fillRect/>
            </a:stretch>
          </p:blipFill>
          <p:spPr>
            <a:xfrm>
              <a:off x="710183" y="4800600"/>
              <a:ext cx="2063495" cy="795528"/>
            </a:xfrm>
            <a:prstGeom prst="rect">
              <a:avLst/>
            </a:prstGeom>
          </p:spPr>
        </p:pic>
        <p:pic>
          <p:nvPicPr>
            <p:cNvPr id="13" name="object 13"/>
            <p:cNvPicPr/>
            <p:nvPr/>
          </p:nvPicPr>
          <p:blipFill>
            <a:blip r:embed="rId10" cstate="print"/>
            <a:stretch>
              <a:fillRect/>
            </a:stretch>
          </p:blipFill>
          <p:spPr>
            <a:xfrm>
              <a:off x="838199" y="4850130"/>
              <a:ext cx="10515600" cy="599566"/>
            </a:xfrm>
            <a:prstGeom prst="rect">
              <a:avLst/>
            </a:prstGeom>
          </p:spPr>
        </p:pic>
        <p:pic>
          <p:nvPicPr>
            <p:cNvPr id="14" name="object 14"/>
            <p:cNvPicPr/>
            <p:nvPr/>
          </p:nvPicPr>
          <p:blipFill>
            <a:blip r:embed="rId11" cstate="print"/>
            <a:stretch>
              <a:fillRect/>
            </a:stretch>
          </p:blipFill>
          <p:spPr>
            <a:xfrm>
              <a:off x="778763" y="5481828"/>
              <a:ext cx="10634472" cy="717804"/>
            </a:xfrm>
            <a:prstGeom prst="rect">
              <a:avLst/>
            </a:prstGeom>
          </p:spPr>
        </p:pic>
        <p:pic>
          <p:nvPicPr>
            <p:cNvPr id="15" name="object 15"/>
            <p:cNvPicPr/>
            <p:nvPr/>
          </p:nvPicPr>
          <p:blipFill>
            <a:blip r:embed="rId12" cstate="print"/>
            <a:stretch>
              <a:fillRect/>
            </a:stretch>
          </p:blipFill>
          <p:spPr>
            <a:xfrm>
              <a:off x="710183" y="5472684"/>
              <a:ext cx="8409432" cy="795528"/>
            </a:xfrm>
            <a:prstGeom prst="rect">
              <a:avLst/>
            </a:prstGeom>
          </p:spPr>
        </p:pic>
        <p:pic>
          <p:nvPicPr>
            <p:cNvPr id="16" name="object 16"/>
            <p:cNvPicPr/>
            <p:nvPr/>
          </p:nvPicPr>
          <p:blipFill>
            <a:blip r:embed="rId13" cstate="print"/>
            <a:stretch>
              <a:fillRect/>
            </a:stretch>
          </p:blipFill>
          <p:spPr>
            <a:xfrm>
              <a:off x="838199" y="5521706"/>
              <a:ext cx="10515600" cy="599643"/>
            </a:xfrm>
            <a:prstGeom prst="rect">
              <a:avLst/>
            </a:prstGeom>
          </p:spPr>
        </p:pic>
      </p:grpSp>
      <p:sp>
        <p:nvSpPr>
          <p:cNvPr id="17" name="object 17"/>
          <p:cNvSpPr txBox="1"/>
          <p:nvPr/>
        </p:nvSpPr>
        <p:spPr>
          <a:xfrm>
            <a:off x="950163" y="1400885"/>
            <a:ext cx="7779384" cy="4587875"/>
          </a:xfrm>
          <a:prstGeom prst="rect">
            <a:avLst/>
          </a:prstGeom>
        </p:spPr>
        <p:txBody>
          <a:bodyPr vert="horz" wrap="square" lIns="0" tIns="179705" rIns="0" bIns="0" rtlCol="0">
            <a:spAutoFit/>
          </a:bodyPr>
          <a:lstStyle/>
          <a:p>
            <a:pPr marL="12700">
              <a:lnSpc>
                <a:spcPct val="100000"/>
              </a:lnSpc>
              <a:spcBef>
                <a:spcPts val="1415"/>
              </a:spcBef>
            </a:pPr>
            <a:r>
              <a:rPr sz="2500" spc="-5" dirty="0">
                <a:solidFill>
                  <a:srgbClr val="FFFFFF"/>
                </a:solidFill>
                <a:latin typeface="Calibri"/>
                <a:cs typeface="Calibri"/>
              </a:rPr>
              <a:t>iş</a:t>
            </a:r>
            <a:r>
              <a:rPr sz="2500" spc="-10" dirty="0">
                <a:solidFill>
                  <a:srgbClr val="FFFFFF"/>
                </a:solidFill>
                <a:latin typeface="Calibri"/>
                <a:cs typeface="Calibri"/>
              </a:rPr>
              <a:t> </a:t>
            </a:r>
            <a:r>
              <a:rPr sz="2500" spc="-15" dirty="0">
                <a:solidFill>
                  <a:srgbClr val="FFFFFF"/>
                </a:solidFill>
                <a:latin typeface="Calibri"/>
                <a:cs typeface="Calibri"/>
              </a:rPr>
              <a:t>hayatında</a:t>
            </a:r>
            <a:r>
              <a:rPr sz="2500" dirty="0">
                <a:solidFill>
                  <a:srgbClr val="FFFFFF"/>
                </a:solidFill>
                <a:latin typeface="Calibri"/>
                <a:cs typeface="Calibri"/>
              </a:rPr>
              <a:t> </a:t>
            </a:r>
            <a:r>
              <a:rPr sz="2500" spc="-15" dirty="0">
                <a:solidFill>
                  <a:srgbClr val="FFFFFF"/>
                </a:solidFill>
                <a:latin typeface="Calibri"/>
                <a:cs typeface="Calibri"/>
              </a:rPr>
              <a:t>“inovasyon”</a:t>
            </a:r>
            <a:r>
              <a:rPr sz="2500" spc="5" dirty="0">
                <a:solidFill>
                  <a:srgbClr val="FFFFFF"/>
                </a:solidFill>
                <a:latin typeface="Calibri"/>
                <a:cs typeface="Calibri"/>
              </a:rPr>
              <a:t> </a:t>
            </a:r>
            <a:r>
              <a:rPr sz="2500" spc="-10" dirty="0">
                <a:solidFill>
                  <a:srgbClr val="FFFFFF"/>
                </a:solidFill>
                <a:latin typeface="Calibri"/>
                <a:cs typeface="Calibri"/>
              </a:rPr>
              <a:t>olarak</a:t>
            </a:r>
            <a:r>
              <a:rPr sz="2500" spc="-30" dirty="0">
                <a:solidFill>
                  <a:srgbClr val="FFFFFF"/>
                </a:solidFill>
                <a:latin typeface="Calibri"/>
                <a:cs typeface="Calibri"/>
              </a:rPr>
              <a:t> </a:t>
            </a:r>
            <a:r>
              <a:rPr sz="2500" spc="-5" dirty="0">
                <a:solidFill>
                  <a:srgbClr val="FFFFFF"/>
                </a:solidFill>
                <a:latin typeface="Calibri"/>
                <a:cs typeface="Calibri"/>
              </a:rPr>
              <a:t>adlandırmak</a:t>
            </a:r>
            <a:r>
              <a:rPr sz="2500" spc="-10" dirty="0">
                <a:solidFill>
                  <a:srgbClr val="FFFFFF"/>
                </a:solidFill>
                <a:latin typeface="Calibri"/>
                <a:cs typeface="Calibri"/>
              </a:rPr>
              <a:t> </a:t>
            </a:r>
            <a:r>
              <a:rPr sz="2500" spc="-5" dirty="0">
                <a:solidFill>
                  <a:srgbClr val="FFFFFF"/>
                </a:solidFill>
                <a:latin typeface="Calibri"/>
                <a:cs typeface="Calibri"/>
              </a:rPr>
              <a:t>için,</a:t>
            </a:r>
            <a:endParaRPr sz="2500">
              <a:latin typeface="Calibri"/>
              <a:cs typeface="Calibri"/>
            </a:endParaRPr>
          </a:p>
          <a:p>
            <a:pPr marL="450215" indent="-229235">
              <a:lnSpc>
                <a:spcPct val="100000"/>
              </a:lnSpc>
              <a:spcBef>
                <a:spcPts val="1065"/>
              </a:spcBef>
              <a:buChar char="•"/>
              <a:tabLst>
                <a:tab pos="450850" algn="l"/>
              </a:tabLst>
            </a:pPr>
            <a:r>
              <a:rPr sz="2000" spc="-5" dirty="0">
                <a:latin typeface="Calibri"/>
                <a:cs typeface="Calibri"/>
              </a:rPr>
              <a:t>yeni</a:t>
            </a:r>
            <a:r>
              <a:rPr sz="2000" spc="-20" dirty="0">
                <a:latin typeface="Calibri"/>
                <a:cs typeface="Calibri"/>
              </a:rPr>
              <a:t> veya</a:t>
            </a:r>
            <a:r>
              <a:rPr sz="2000" spc="-5" dirty="0">
                <a:latin typeface="Calibri"/>
                <a:cs typeface="Calibri"/>
              </a:rPr>
              <a:t> iyileştirilmiş</a:t>
            </a:r>
            <a:r>
              <a:rPr sz="2000" dirty="0">
                <a:latin typeface="Calibri"/>
                <a:cs typeface="Calibri"/>
              </a:rPr>
              <a:t> </a:t>
            </a:r>
            <a:r>
              <a:rPr sz="2000" spc="-5" dirty="0">
                <a:latin typeface="Calibri"/>
                <a:cs typeface="Calibri"/>
              </a:rPr>
              <a:t>bir</a:t>
            </a:r>
            <a:r>
              <a:rPr sz="2000" spc="-15" dirty="0">
                <a:latin typeface="Calibri"/>
                <a:cs typeface="Calibri"/>
              </a:rPr>
              <a:t> </a:t>
            </a:r>
            <a:r>
              <a:rPr sz="2000" spc="-10" dirty="0">
                <a:latin typeface="Calibri"/>
                <a:cs typeface="Calibri"/>
              </a:rPr>
              <a:t>fonksiyon</a:t>
            </a:r>
            <a:r>
              <a:rPr sz="2000" spc="-25" dirty="0">
                <a:latin typeface="Calibri"/>
                <a:cs typeface="Calibri"/>
              </a:rPr>
              <a:t> </a:t>
            </a:r>
            <a:r>
              <a:rPr sz="2000" spc="-5" dirty="0">
                <a:latin typeface="Calibri"/>
                <a:cs typeface="Calibri"/>
              </a:rPr>
              <a:t>sağlaması,</a:t>
            </a:r>
            <a:endParaRPr sz="2000">
              <a:latin typeface="Calibri"/>
              <a:cs typeface="Calibri"/>
            </a:endParaRPr>
          </a:p>
          <a:p>
            <a:pPr marL="450215" indent="-229235">
              <a:lnSpc>
                <a:spcPct val="100000"/>
              </a:lnSpc>
              <a:spcBef>
                <a:spcPts val="290"/>
              </a:spcBef>
              <a:buChar char="•"/>
              <a:tabLst>
                <a:tab pos="450850" algn="l"/>
              </a:tabLst>
            </a:pPr>
            <a:r>
              <a:rPr sz="2000" spc="-5" dirty="0">
                <a:latin typeface="Calibri"/>
                <a:cs typeface="Calibri"/>
              </a:rPr>
              <a:t>maliyeti</a:t>
            </a:r>
            <a:r>
              <a:rPr sz="2000" spc="-40" dirty="0">
                <a:latin typeface="Calibri"/>
                <a:cs typeface="Calibri"/>
              </a:rPr>
              <a:t> </a:t>
            </a:r>
            <a:r>
              <a:rPr sz="2000" spc="-5" dirty="0">
                <a:latin typeface="Calibri"/>
                <a:cs typeface="Calibri"/>
              </a:rPr>
              <a:t>azaltması,</a:t>
            </a:r>
            <a:endParaRPr sz="2000">
              <a:latin typeface="Calibri"/>
              <a:cs typeface="Calibri"/>
            </a:endParaRPr>
          </a:p>
          <a:p>
            <a:pPr marL="450215" indent="-229235">
              <a:lnSpc>
                <a:spcPct val="100000"/>
              </a:lnSpc>
              <a:spcBef>
                <a:spcPts val="290"/>
              </a:spcBef>
              <a:buChar char="•"/>
              <a:tabLst>
                <a:tab pos="450850" algn="l"/>
              </a:tabLst>
            </a:pPr>
            <a:r>
              <a:rPr sz="2000" spc="-15" dirty="0">
                <a:latin typeface="Calibri"/>
                <a:cs typeface="Calibri"/>
              </a:rPr>
              <a:t>fiyat</a:t>
            </a:r>
            <a:r>
              <a:rPr sz="2000" spc="-10" dirty="0">
                <a:latin typeface="Calibri"/>
                <a:cs typeface="Calibri"/>
              </a:rPr>
              <a:t> </a:t>
            </a:r>
            <a:r>
              <a:rPr sz="2000" spc="-5" dirty="0">
                <a:latin typeface="Calibri"/>
                <a:cs typeface="Calibri"/>
              </a:rPr>
              <a:t>artışı (satıcı</a:t>
            </a:r>
            <a:r>
              <a:rPr sz="2000" spc="-25" dirty="0">
                <a:latin typeface="Calibri"/>
                <a:cs typeface="Calibri"/>
              </a:rPr>
              <a:t> </a:t>
            </a:r>
            <a:r>
              <a:rPr sz="2000" dirty="0">
                <a:latin typeface="Calibri"/>
                <a:cs typeface="Calibri"/>
              </a:rPr>
              <a:t>açısından</a:t>
            </a:r>
            <a:r>
              <a:rPr sz="2000" spc="-5" dirty="0">
                <a:latin typeface="Calibri"/>
                <a:cs typeface="Calibri"/>
              </a:rPr>
              <a:t> iyi),</a:t>
            </a:r>
            <a:endParaRPr sz="2000">
              <a:latin typeface="Calibri"/>
              <a:cs typeface="Calibri"/>
            </a:endParaRPr>
          </a:p>
          <a:p>
            <a:pPr marL="450215" indent="-229235">
              <a:lnSpc>
                <a:spcPct val="100000"/>
              </a:lnSpc>
              <a:spcBef>
                <a:spcPts val="285"/>
              </a:spcBef>
              <a:buChar char="•"/>
              <a:tabLst>
                <a:tab pos="450850" algn="l"/>
              </a:tabLst>
            </a:pPr>
            <a:r>
              <a:rPr sz="2000" spc="-15" dirty="0">
                <a:latin typeface="Calibri"/>
                <a:cs typeface="Calibri"/>
              </a:rPr>
              <a:t>fiyat</a:t>
            </a:r>
            <a:r>
              <a:rPr sz="2000" spc="-10" dirty="0">
                <a:latin typeface="Calibri"/>
                <a:cs typeface="Calibri"/>
              </a:rPr>
              <a:t> azalışı</a:t>
            </a:r>
            <a:r>
              <a:rPr sz="2000" spc="-5" dirty="0">
                <a:latin typeface="Calibri"/>
                <a:cs typeface="Calibri"/>
              </a:rPr>
              <a:t> (alıcı</a:t>
            </a:r>
            <a:r>
              <a:rPr sz="2000" spc="-20" dirty="0">
                <a:latin typeface="Calibri"/>
                <a:cs typeface="Calibri"/>
              </a:rPr>
              <a:t> </a:t>
            </a:r>
            <a:r>
              <a:rPr sz="2000" dirty="0">
                <a:latin typeface="Calibri"/>
                <a:cs typeface="Calibri"/>
              </a:rPr>
              <a:t>açısından</a:t>
            </a:r>
            <a:r>
              <a:rPr sz="2000" spc="-10" dirty="0">
                <a:latin typeface="Calibri"/>
                <a:cs typeface="Calibri"/>
              </a:rPr>
              <a:t> </a:t>
            </a:r>
            <a:r>
              <a:rPr sz="2000" spc="-5" dirty="0">
                <a:latin typeface="Calibri"/>
                <a:cs typeface="Calibri"/>
              </a:rPr>
              <a:t>iyi),</a:t>
            </a:r>
            <a:endParaRPr sz="2000">
              <a:latin typeface="Calibri"/>
              <a:cs typeface="Calibri"/>
            </a:endParaRPr>
          </a:p>
          <a:p>
            <a:pPr marL="450215" indent="-229235">
              <a:lnSpc>
                <a:spcPct val="100000"/>
              </a:lnSpc>
              <a:spcBef>
                <a:spcPts val="290"/>
              </a:spcBef>
              <a:buChar char="•"/>
              <a:tabLst>
                <a:tab pos="450850" algn="l"/>
              </a:tabLst>
            </a:pPr>
            <a:r>
              <a:rPr sz="2000" spc="-5" dirty="0">
                <a:latin typeface="Calibri"/>
                <a:cs typeface="Calibri"/>
              </a:rPr>
              <a:t>satıcı</a:t>
            </a:r>
            <a:r>
              <a:rPr sz="2000" spc="-15" dirty="0">
                <a:latin typeface="Calibri"/>
                <a:cs typeface="Calibri"/>
              </a:rPr>
              <a:t> </a:t>
            </a:r>
            <a:r>
              <a:rPr sz="2000" dirty="0">
                <a:latin typeface="Calibri"/>
                <a:cs typeface="Calibri"/>
              </a:rPr>
              <a:t>için</a:t>
            </a:r>
            <a:r>
              <a:rPr sz="2000" spc="-10" dirty="0">
                <a:latin typeface="Calibri"/>
                <a:cs typeface="Calibri"/>
              </a:rPr>
              <a:t> </a:t>
            </a:r>
            <a:r>
              <a:rPr sz="2000" spc="-5" dirty="0">
                <a:latin typeface="Calibri"/>
                <a:cs typeface="Calibri"/>
              </a:rPr>
              <a:t>daha</a:t>
            </a:r>
            <a:r>
              <a:rPr sz="2000" spc="-20" dirty="0">
                <a:latin typeface="Calibri"/>
                <a:cs typeface="Calibri"/>
              </a:rPr>
              <a:t> </a:t>
            </a:r>
            <a:r>
              <a:rPr sz="2000" dirty="0">
                <a:latin typeface="Calibri"/>
                <a:cs typeface="Calibri"/>
              </a:rPr>
              <a:t>iyi</a:t>
            </a:r>
            <a:r>
              <a:rPr sz="2000" spc="-25" dirty="0">
                <a:latin typeface="Calibri"/>
                <a:cs typeface="Calibri"/>
              </a:rPr>
              <a:t> </a:t>
            </a:r>
            <a:r>
              <a:rPr sz="2000" spc="-5" dirty="0">
                <a:latin typeface="Calibri"/>
                <a:cs typeface="Calibri"/>
              </a:rPr>
              <a:t>marj......</a:t>
            </a:r>
            <a:endParaRPr sz="2000">
              <a:latin typeface="Calibri"/>
              <a:cs typeface="Calibri"/>
            </a:endParaRPr>
          </a:p>
          <a:p>
            <a:pPr marL="450215" indent="-229235">
              <a:lnSpc>
                <a:spcPct val="100000"/>
              </a:lnSpc>
              <a:spcBef>
                <a:spcPts val="290"/>
              </a:spcBef>
              <a:buChar char="•"/>
              <a:tabLst>
                <a:tab pos="450850" algn="l"/>
              </a:tabLst>
            </a:pPr>
            <a:r>
              <a:rPr sz="2000" spc="-20" dirty="0">
                <a:latin typeface="Calibri"/>
                <a:cs typeface="Calibri"/>
              </a:rPr>
              <a:t>veya</a:t>
            </a:r>
            <a:r>
              <a:rPr sz="2000" spc="-15" dirty="0">
                <a:latin typeface="Calibri"/>
                <a:cs typeface="Calibri"/>
              </a:rPr>
              <a:t> </a:t>
            </a:r>
            <a:r>
              <a:rPr sz="2000" dirty="0">
                <a:latin typeface="Calibri"/>
                <a:cs typeface="Calibri"/>
              </a:rPr>
              <a:t>bunların</a:t>
            </a:r>
            <a:r>
              <a:rPr sz="2000" spc="-30" dirty="0">
                <a:latin typeface="Calibri"/>
                <a:cs typeface="Calibri"/>
              </a:rPr>
              <a:t> </a:t>
            </a:r>
            <a:r>
              <a:rPr sz="2000" spc="-5" dirty="0">
                <a:latin typeface="Calibri"/>
                <a:cs typeface="Calibri"/>
              </a:rPr>
              <a:t>bir</a:t>
            </a:r>
            <a:r>
              <a:rPr sz="2000" spc="-20" dirty="0">
                <a:latin typeface="Calibri"/>
                <a:cs typeface="Calibri"/>
              </a:rPr>
              <a:t> </a:t>
            </a:r>
            <a:r>
              <a:rPr sz="2000" spc="-15" dirty="0">
                <a:latin typeface="Calibri"/>
                <a:cs typeface="Calibri"/>
              </a:rPr>
              <a:t>kombinasyonu</a:t>
            </a:r>
            <a:endParaRPr sz="2000">
              <a:latin typeface="Calibri"/>
              <a:cs typeface="Calibri"/>
            </a:endParaRPr>
          </a:p>
          <a:p>
            <a:pPr marL="12700">
              <a:lnSpc>
                <a:spcPct val="100000"/>
              </a:lnSpc>
              <a:spcBef>
                <a:spcPts val="1115"/>
              </a:spcBef>
            </a:pPr>
            <a:r>
              <a:rPr sz="2500" spc="-10" dirty="0">
                <a:solidFill>
                  <a:srgbClr val="FFFFFF"/>
                </a:solidFill>
                <a:latin typeface="Calibri"/>
                <a:cs typeface="Calibri"/>
              </a:rPr>
              <a:t>inovatif</a:t>
            </a:r>
            <a:r>
              <a:rPr sz="2500" spc="-50" dirty="0">
                <a:solidFill>
                  <a:srgbClr val="FFFFFF"/>
                </a:solidFill>
                <a:latin typeface="Calibri"/>
                <a:cs typeface="Calibri"/>
              </a:rPr>
              <a:t> </a:t>
            </a:r>
            <a:r>
              <a:rPr sz="2500" spc="-5" dirty="0">
                <a:solidFill>
                  <a:srgbClr val="FFFFFF"/>
                </a:solidFill>
                <a:latin typeface="Calibri"/>
                <a:cs typeface="Calibri"/>
              </a:rPr>
              <a:t>fikirler</a:t>
            </a:r>
            <a:endParaRPr sz="2500">
              <a:latin typeface="Calibri"/>
              <a:cs typeface="Calibri"/>
            </a:endParaRPr>
          </a:p>
          <a:p>
            <a:pPr>
              <a:lnSpc>
                <a:spcPct val="100000"/>
              </a:lnSpc>
              <a:spcBef>
                <a:spcPts val="30"/>
              </a:spcBef>
            </a:pPr>
            <a:endParaRPr sz="1850">
              <a:latin typeface="Calibri"/>
              <a:cs typeface="Calibri"/>
            </a:endParaRPr>
          </a:p>
          <a:p>
            <a:pPr marL="12700">
              <a:lnSpc>
                <a:spcPct val="100000"/>
              </a:lnSpc>
              <a:spcBef>
                <a:spcPts val="5"/>
              </a:spcBef>
            </a:pPr>
            <a:r>
              <a:rPr sz="2500" spc="-10" dirty="0">
                <a:solidFill>
                  <a:srgbClr val="FFFFFF"/>
                </a:solidFill>
                <a:latin typeface="Calibri"/>
                <a:cs typeface="Calibri"/>
              </a:rPr>
              <a:t>ham</a:t>
            </a:r>
            <a:r>
              <a:rPr sz="2500" spc="-30" dirty="0">
                <a:solidFill>
                  <a:srgbClr val="FFFFFF"/>
                </a:solidFill>
                <a:latin typeface="Calibri"/>
                <a:cs typeface="Calibri"/>
              </a:rPr>
              <a:t> </a:t>
            </a:r>
            <a:r>
              <a:rPr sz="2500" spc="-5" dirty="0">
                <a:solidFill>
                  <a:srgbClr val="FFFFFF"/>
                </a:solidFill>
                <a:latin typeface="Calibri"/>
                <a:cs typeface="Calibri"/>
              </a:rPr>
              <a:t>fikirler</a:t>
            </a:r>
            <a:endParaRPr sz="2500">
              <a:latin typeface="Calibri"/>
              <a:cs typeface="Calibri"/>
            </a:endParaRPr>
          </a:p>
          <a:p>
            <a:pPr>
              <a:lnSpc>
                <a:spcPct val="100000"/>
              </a:lnSpc>
              <a:spcBef>
                <a:spcPts val="30"/>
              </a:spcBef>
            </a:pPr>
            <a:endParaRPr sz="1850">
              <a:latin typeface="Calibri"/>
              <a:cs typeface="Calibri"/>
            </a:endParaRPr>
          </a:p>
          <a:p>
            <a:pPr marL="12700">
              <a:lnSpc>
                <a:spcPct val="100000"/>
              </a:lnSpc>
            </a:pPr>
            <a:r>
              <a:rPr sz="2500" spc="-20" dirty="0">
                <a:solidFill>
                  <a:srgbClr val="FFFFFF"/>
                </a:solidFill>
                <a:latin typeface="Calibri"/>
                <a:cs typeface="Calibri"/>
              </a:rPr>
              <a:t>inovasyon</a:t>
            </a:r>
            <a:r>
              <a:rPr sz="2500" spc="10" dirty="0">
                <a:solidFill>
                  <a:srgbClr val="FFFFFF"/>
                </a:solidFill>
                <a:latin typeface="Calibri"/>
                <a:cs typeface="Calibri"/>
              </a:rPr>
              <a:t> </a:t>
            </a:r>
            <a:r>
              <a:rPr sz="2500" spc="-20" dirty="0">
                <a:solidFill>
                  <a:srgbClr val="FFFFFF"/>
                </a:solidFill>
                <a:latin typeface="Calibri"/>
                <a:cs typeface="Calibri"/>
              </a:rPr>
              <a:t>yalnızca</a:t>
            </a:r>
            <a:r>
              <a:rPr sz="2500" spc="15" dirty="0">
                <a:solidFill>
                  <a:srgbClr val="FFFFFF"/>
                </a:solidFill>
                <a:latin typeface="Calibri"/>
                <a:cs typeface="Calibri"/>
              </a:rPr>
              <a:t> </a:t>
            </a:r>
            <a:r>
              <a:rPr sz="2500" spc="-5" dirty="0">
                <a:solidFill>
                  <a:srgbClr val="FFFFFF"/>
                </a:solidFill>
                <a:latin typeface="Calibri"/>
                <a:cs typeface="Calibri"/>
              </a:rPr>
              <a:t>fikirler</a:t>
            </a:r>
            <a:r>
              <a:rPr sz="2500" dirty="0">
                <a:solidFill>
                  <a:srgbClr val="FFFFFF"/>
                </a:solidFill>
                <a:latin typeface="Calibri"/>
                <a:cs typeface="Calibri"/>
              </a:rPr>
              <a:t> </a:t>
            </a:r>
            <a:r>
              <a:rPr sz="2500" spc="-30" dirty="0">
                <a:solidFill>
                  <a:srgbClr val="FFFFFF"/>
                </a:solidFill>
                <a:latin typeface="Calibri"/>
                <a:cs typeface="Calibri"/>
              </a:rPr>
              <a:t>değildir,</a:t>
            </a:r>
            <a:r>
              <a:rPr sz="2500" spc="-5" dirty="0">
                <a:solidFill>
                  <a:srgbClr val="FFFFFF"/>
                </a:solidFill>
                <a:latin typeface="Calibri"/>
                <a:cs typeface="Calibri"/>
              </a:rPr>
              <a:t> </a:t>
            </a:r>
            <a:r>
              <a:rPr sz="2500" spc="-10" dirty="0">
                <a:solidFill>
                  <a:srgbClr val="FFFFFF"/>
                </a:solidFill>
                <a:latin typeface="Calibri"/>
                <a:cs typeface="Calibri"/>
              </a:rPr>
              <a:t>tamamlanmış</a:t>
            </a:r>
            <a:r>
              <a:rPr sz="2500" spc="15" dirty="0">
                <a:solidFill>
                  <a:srgbClr val="FFFFFF"/>
                </a:solidFill>
                <a:latin typeface="Calibri"/>
                <a:cs typeface="Calibri"/>
              </a:rPr>
              <a:t> </a:t>
            </a:r>
            <a:r>
              <a:rPr sz="2500" spc="-30" dirty="0">
                <a:solidFill>
                  <a:srgbClr val="FFFFFF"/>
                </a:solidFill>
                <a:latin typeface="Calibri"/>
                <a:cs typeface="Calibri"/>
              </a:rPr>
              <a:t>sonuçlardır.</a:t>
            </a:r>
            <a:endParaRPr sz="2500">
              <a:latin typeface="Calibri"/>
              <a:cs typeface="Calibri"/>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90751"/>
            <a:ext cx="12192000" cy="5167630"/>
            <a:chOff x="0" y="1690751"/>
            <a:chExt cx="12192000" cy="5167630"/>
          </a:xfrm>
        </p:grpSpPr>
        <p:sp>
          <p:nvSpPr>
            <p:cNvPr id="3" name="object 3"/>
            <p:cNvSpPr/>
            <p:nvPr/>
          </p:nvSpPr>
          <p:spPr>
            <a:xfrm>
              <a:off x="3480815" y="1690751"/>
              <a:ext cx="8711565" cy="5167630"/>
            </a:xfrm>
            <a:custGeom>
              <a:avLst/>
              <a:gdLst/>
              <a:ahLst/>
              <a:cxnLst/>
              <a:rect l="l" t="t" r="r" b="b"/>
              <a:pathLst>
                <a:path w="8711565" h="5167630">
                  <a:moveTo>
                    <a:pt x="8711184" y="0"/>
                  </a:moveTo>
                  <a:lnTo>
                    <a:pt x="0" y="0"/>
                  </a:lnTo>
                  <a:lnTo>
                    <a:pt x="0" y="888"/>
                  </a:lnTo>
                  <a:lnTo>
                    <a:pt x="2615184" y="888"/>
                  </a:lnTo>
                  <a:lnTo>
                    <a:pt x="221361" y="5167248"/>
                  </a:lnTo>
                  <a:lnTo>
                    <a:pt x="8711184" y="5167248"/>
                  </a:lnTo>
                  <a:lnTo>
                    <a:pt x="8711184" y="0"/>
                  </a:lnTo>
                  <a:close/>
                </a:path>
              </a:pathLst>
            </a:custGeom>
            <a:solidFill>
              <a:srgbClr val="E7E6E6"/>
            </a:solidFill>
          </p:spPr>
          <p:txBody>
            <a:bodyPr wrap="square" lIns="0" tIns="0" rIns="0" bIns="0" rtlCol="0"/>
            <a:lstStyle/>
            <a:p>
              <a:endParaRPr/>
            </a:p>
          </p:txBody>
        </p:sp>
        <p:sp>
          <p:nvSpPr>
            <p:cNvPr id="4" name="object 4"/>
            <p:cNvSpPr/>
            <p:nvPr/>
          </p:nvSpPr>
          <p:spPr>
            <a:xfrm>
              <a:off x="0" y="1691640"/>
              <a:ext cx="5931535" cy="5166360"/>
            </a:xfrm>
            <a:custGeom>
              <a:avLst/>
              <a:gdLst/>
              <a:ahLst/>
              <a:cxnLst/>
              <a:rect l="l" t="t" r="r" b="b"/>
              <a:pathLst>
                <a:path w="5931535" h="5166359">
                  <a:moveTo>
                    <a:pt x="5931407" y="0"/>
                  </a:moveTo>
                  <a:lnTo>
                    <a:pt x="0" y="0"/>
                  </a:lnTo>
                  <a:lnTo>
                    <a:pt x="0" y="5166359"/>
                  </a:lnTo>
                  <a:lnTo>
                    <a:pt x="3537584" y="5166359"/>
                  </a:lnTo>
                  <a:lnTo>
                    <a:pt x="5931407" y="0"/>
                  </a:lnTo>
                  <a:close/>
                </a:path>
              </a:pathLst>
            </a:custGeom>
            <a:solidFill>
              <a:srgbClr val="000000">
                <a:alpha val="85096"/>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6183121" y="2733814"/>
              <a:ext cx="5170678" cy="2882645"/>
            </a:xfrm>
            <a:prstGeom prst="rect">
              <a:avLst/>
            </a:prstGeom>
          </p:spPr>
        </p:pic>
      </p:grpSp>
      <p:sp>
        <p:nvSpPr>
          <p:cNvPr id="6" name="object 6"/>
          <p:cNvSpPr/>
          <p:nvPr/>
        </p:nvSpPr>
        <p:spPr>
          <a:xfrm>
            <a:off x="6178803" y="0"/>
            <a:ext cx="6013450" cy="1511300"/>
          </a:xfrm>
          <a:custGeom>
            <a:avLst/>
            <a:gdLst/>
            <a:ahLst/>
            <a:cxnLst/>
            <a:rect l="l" t="t" r="r" b="b"/>
            <a:pathLst>
              <a:path w="6013450" h="1511300">
                <a:moveTo>
                  <a:pt x="6013196" y="0"/>
                </a:moveTo>
                <a:lnTo>
                  <a:pt x="4545457" y="0"/>
                </a:lnTo>
                <a:lnTo>
                  <a:pt x="697611" y="0"/>
                </a:lnTo>
                <a:lnTo>
                  <a:pt x="0" y="1511300"/>
                </a:lnTo>
                <a:lnTo>
                  <a:pt x="4545457" y="1511300"/>
                </a:lnTo>
                <a:lnTo>
                  <a:pt x="4545457" y="1508760"/>
                </a:lnTo>
                <a:lnTo>
                  <a:pt x="6013196" y="1508760"/>
                </a:lnTo>
                <a:lnTo>
                  <a:pt x="6013196" y="0"/>
                </a:lnTo>
                <a:close/>
              </a:path>
            </a:pathLst>
          </a:custGeom>
          <a:solidFill>
            <a:srgbClr val="FFC000"/>
          </a:solidFill>
        </p:spPr>
        <p:txBody>
          <a:bodyPr wrap="square" lIns="0" tIns="0" rIns="0" bIns="0" rtlCol="0"/>
          <a:lstStyle/>
          <a:p>
            <a:endParaRPr/>
          </a:p>
        </p:txBody>
      </p:sp>
      <p:sp>
        <p:nvSpPr>
          <p:cNvPr id="7" name="object 7"/>
          <p:cNvSpPr txBox="1">
            <a:spLocks noGrp="1"/>
          </p:cNvSpPr>
          <p:nvPr>
            <p:ph type="title"/>
          </p:nvPr>
        </p:nvSpPr>
        <p:spPr>
          <a:xfrm>
            <a:off x="1040383" y="520445"/>
            <a:ext cx="4742180" cy="696595"/>
          </a:xfrm>
          <a:prstGeom prst="rect">
            <a:avLst/>
          </a:prstGeom>
        </p:spPr>
        <p:txBody>
          <a:bodyPr vert="horz" wrap="square" lIns="0" tIns="13335" rIns="0" bIns="0" rtlCol="0">
            <a:spAutoFit/>
          </a:bodyPr>
          <a:lstStyle/>
          <a:p>
            <a:pPr marL="12700">
              <a:lnSpc>
                <a:spcPct val="100000"/>
              </a:lnSpc>
              <a:spcBef>
                <a:spcPts val="105"/>
              </a:spcBef>
            </a:pPr>
            <a:r>
              <a:rPr sz="4400" spc="-65" dirty="0">
                <a:latin typeface="Calibri Light"/>
                <a:cs typeface="Calibri Light"/>
              </a:rPr>
              <a:t>“inovasyon”un</a:t>
            </a:r>
            <a:r>
              <a:rPr sz="4400" spc="-140" dirty="0">
                <a:latin typeface="Calibri Light"/>
                <a:cs typeface="Calibri Light"/>
              </a:rPr>
              <a:t> </a:t>
            </a:r>
            <a:r>
              <a:rPr sz="4400" spc="-35" dirty="0">
                <a:latin typeface="Calibri Light"/>
                <a:cs typeface="Calibri Light"/>
              </a:rPr>
              <a:t>önemi</a:t>
            </a:r>
            <a:endParaRPr sz="4400">
              <a:latin typeface="Calibri Light"/>
              <a:cs typeface="Calibri Light"/>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7</a:t>
            </a:fld>
            <a:endParaRPr dirty="0"/>
          </a:p>
        </p:txBody>
      </p:sp>
      <p:sp>
        <p:nvSpPr>
          <p:cNvPr id="8" name="object 8"/>
          <p:cNvSpPr txBox="1"/>
          <p:nvPr/>
        </p:nvSpPr>
        <p:spPr>
          <a:xfrm>
            <a:off x="617626" y="2810078"/>
            <a:ext cx="3525520" cy="2292350"/>
          </a:xfrm>
          <a:prstGeom prst="rect">
            <a:avLst/>
          </a:prstGeom>
        </p:spPr>
        <p:txBody>
          <a:bodyPr vert="horz" wrap="square" lIns="0" tIns="12700" rIns="0" bIns="0" rtlCol="0">
            <a:spAutoFit/>
          </a:bodyPr>
          <a:lstStyle/>
          <a:p>
            <a:pPr marL="527685" indent="-515620">
              <a:lnSpc>
                <a:spcPts val="2735"/>
              </a:lnSpc>
              <a:spcBef>
                <a:spcPts val="100"/>
              </a:spcBef>
              <a:buAutoNum type="arabicPeriod"/>
              <a:tabLst>
                <a:tab pos="527685" algn="l"/>
                <a:tab pos="528320" algn="l"/>
              </a:tabLst>
            </a:pPr>
            <a:r>
              <a:rPr sz="2400" spc="-10" dirty="0">
                <a:solidFill>
                  <a:srgbClr val="FFFFFF"/>
                </a:solidFill>
                <a:latin typeface="Calibri"/>
                <a:cs typeface="Calibri"/>
              </a:rPr>
              <a:t>sürdürülebilir</a:t>
            </a:r>
            <a:r>
              <a:rPr sz="2400" spc="-25" dirty="0">
                <a:solidFill>
                  <a:srgbClr val="FFFFFF"/>
                </a:solidFill>
                <a:latin typeface="Calibri"/>
                <a:cs typeface="Calibri"/>
              </a:rPr>
              <a:t> </a:t>
            </a:r>
            <a:r>
              <a:rPr sz="2400" spc="-15" dirty="0">
                <a:solidFill>
                  <a:srgbClr val="FFFFFF"/>
                </a:solidFill>
                <a:latin typeface="Calibri"/>
                <a:cs typeface="Calibri"/>
              </a:rPr>
              <a:t>ekonomik</a:t>
            </a:r>
            <a:endParaRPr sz="2400">
              <a:latin typeface="Calibri"/>
              <a:cs typeface="Calibri"/>
            </a:endParaRPr>
          </a:p>
          <a:p>
            <a:pPr marL="527685">
              <a:lnSpc>
                <a:spcPts val="2735"/>
              </a:lnSpc>
            </a:pPr>
            <a:r>
              <a:rPr sz="2400" spc="-5" dirty="0">
                <a:solidFill>
                  <a:srgbClr val="FFFFFF"/>
                </a:solidFill>
                <a:latin typeface="Calibri"/>
                <a:cs typeface="Calibri"/>
              </a:rPr>
              <a:t>büyüme,</a:t>
            </a:r>
            <a:endParaRPr sz="2400">
              <a:latin typeface="Calibri"/>
              <a:cs typeface="Calibri"/>
            </a:endParaRPr>
          </a:p>
          <a:p>
            <a:pPr marL="527685" marR="5080" indent="-515620">
              <a:lnSpc>
                <a:spcPts val="2590"/>
              </a:lnSpc>
              <a:spcBef>
                <a:spcPts val="1050"/>
              </a:spcBef>
              <a:buAutoNum type="arabicPeriod" startAt="2"/>
              <a:tabLst>
                <a:tab pos="527685" algn="l"/>
                <a:tab pos="528320" algn="l"/>
              </a:tabLst>
            </a:pPr>
            <a:r>
              <a:rPr sz="2400" spc="-20" dirty="0">
                <a:solidFill>
                  <a:srgbClr val="FFFFFF"/>
                </a:solidFill>
                <a:latin typeface="Calibri"/>
                <a:cs typeface="Calibri"/>
              </a:rPr>
              <a:t>sosyal</a:t>
            </a:r>
            <a:r>
              <a:rPr sz="2400" spc="-25" dirty="0">
                <a:solidFill>
                  <a:srgbClr val="FFFFFF"/>
                </a:solidFill>
                <a:latin typeface="Calibri"/>
                <a:cs typeface="Calibri"/>
              </a:rPr>
              <a:t> </a:t>
            </a:r>
            <a:r>
              <a:rPr sz="2400" spc="-5" dirty="0">
                <a:solidFill>
                  <a:srgbClr val="FFFFFF"/>
                </a:solidFill>
                <a:latin typeface="Calibri"/>
                <a:cs typeface="Calibri"/>
              </a:rPr>
              <a:t>kalkınma</a:t>
            </a:r>
            <a:r>
              <a:rPr sz="2400" spc="-55" dirty="0">
                <a:solidFill>
                  <a:srgbClr val="FFFFFF"/>
                </a:solidFill>
                <a:latin typeface="Calibri"/>
                <a:cs typeface="Calibri"/>
              </a:rPr>
              <a:t> </a:t>
            </a:r>
            <a:r>
              <a:rPr sz="2400" spc="-15" dirty="0">
                <a:solidFill>
                  <a:srgbClr val="FFFFFF"/>
                </a:solidFill>
                <a:latin typeface="Calibri"/>
                <a:cs typeface="Calibri"/>
              </a:rPr>
              <a:t>ve</a:t>
            </a:r>
            <a:r>
              <a:rPr sz="2400" spc="-10" dirty="0">
                <a:solidFill>
                  <a:srgbClr val="FFFFFF"/>
                </a:solidFill>
                <a:latin typeface="Calibri"/>
                <a:cs typeface="Calibri"/>
              </a:rPr>
              <a:t> </a:t>
            </a:r>
            <a:r>
              <a:rPr sz="2400" spc="-25" dirty="0">
                <a:solidFill>
                  <a:srgbClr val="FFFFFF"/>
                </a:solidFill>
                <a:latin typeface="Calibri"/>
                <a:cs typeface="Calibri"/>
              </a:rPr>
              <a:t>refah </a:t>
            </a:r>
            <a:r>
              <a:rPr sz="2400" spc="-530" dirty="0">
                <a:solidFill>
                  <a:srgbClr val="FFFFFF"/>
                </a:solidFill>
                <a:latin typeface="Calibri"/>
                <a:cs typeface="Calibri"/>
              </a:rPr>
              <a:t> </a:t>
            </a:r>
            <a:r>
              <a:rPr sz="2400" spc="-10" dirty="0">
                <a:solidFill>
                  <a:srgbClr val="FFFFFF"/>
                </a:solidFill>
                <a:latin typeface="Calibri"/>
                <a:cs typeface="Calibri"/>
              </a:rPr>
              <a:t>düzeyi,</a:t>
            </a:r>
            <a:endParaRPr sz="2400">
              <a:latin typeface="Calibri"/>
              <a:cs typeface="Calibri"/>
            </a:endParaRPr>
          </a:p>
          <a:p>
            <a:pPr marL="527685" marR="113664" indent="-515620">
              <a:lnSpc>
                <a:spcPts val="2590"/>
              </a:lnSpc>
              <a:spcBef>
                <a:spcPts val="1000"/>
              </a:spcBef>
              <a:buAutoNum type="arabicPeriod" startAt="2"/>
              <a:tabLst>
                <a:tab pos="527685" algn="l"/>
                <a:tab pos="528320" algn="l"/>
              </a:tabLst>
            </a:pPr>
            <a:r>
              <a:rPr sz="2400" spc="-10" dirty="0">
                <a:solidFill>
                  <a:srgbClr val="FFFFFF"/>
                </a:solidFill>
                <a:latin typeface="Calibri"/>
                <a:cs typeface="Calibri"/>
              </a:rPr>
              <a:t>rekabet</a:t>
            </a:r>
            <a:r>
              <a:rPr sz="2400" spc="-65" dirty="0">
                <a:solidFill>
                  <a:srgbClr val="FFFFFF"/>
                </a:solidFill>
                <a:latin typeface="Calibri"/>
                <a:cs typeface="Calibri"/>
              </a:rPr>
              <a:t> </a:t>
            </a:r>
            <a:r>
              <a:rPr sz="2400" dirty="0">
                <a:solidFill>
                  <a:srgbClr val="FFFFFF"/>
                </a:solidFill>
                <a:latin typeface="Calibri"/>
                <a:cs typeface="Calibri"/>
              </a:rPr>
              <a:t>gücünün</a:t>
            </a:r>
            <a:r>
              <a:rPr sz="2400" spc="-50" dirty="0">
                <a:solidFill>
                  <a:srgbClr val="FFFFFF"/>
                </a:solidFill>
                <a:latin typeface="Calibri"/>
                <a:cs typeface="Calibri"/>
              </a:rPr>
              <a:t> </a:t>
            </a:r>
            <a:r>
              <a:rPr sz="2400" spc="-5" dirty="0">
                <a:solidFill>
                  <a:srgbClr val="FFFFFF"/>
                </a:solidFill>
                <a:latin typeface="Calibri"/>
                <a:cs typeface="Calibri"/>
              </a:rPr>
              <a:t>temel </a:t>
            </a:r>
            <a:r>
              <a:rPr sz="2400" spc="-525" dirty="0">
                <a:solidFill>
                  <a:srgbClr val="FFFFFF"/>
                </a:solidFill>
                <a:latin typeface="Calibri"/>
                <a:cs typeface="Calibri"/>
              </a:rPr>
              <a:t> </a:t>
            </a:r>
            <a:r>
              <a:rPr sz="2400" spc="-5" dirty="0">
                <a:solidFill>
                  <a:srgbClr val="FFFFFF"/>
                </a:solidFill>
                <a:latin typeface="Calibri"/>
                <a:cs typeface="Calibri"/>
              </a:rPr>
              <a:t>dinamiği</a:t>
            </a:r>
            <a:endParaRPr sz="24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404040"/>
          </a:solidFill>
        </p:spPr>
        <p:txBody>
          <a:bodyPr wrap="square" lIns="0" tIns="0" rIns="0" bIns="0" rtlCol="0"/>
          <a:lstStyle/>
          <a:p>
            <a:endParaRPr/>
          </a:p>
        </p:txBody>
      </p:sp>
      <p:sp>
        <p:nvSpPr>
          <p:cNvPr id="3" name="object 3"/>
          <p:cNvSpPr txBox="1">
            <a:spLocks noGrp="1"/>
          </p:cNvSpPr>
          <p:nvPr>
            <p:ph type="title"/>
          </p:nvPr>
        </p:nvSpPr>
        <p:spPr>
          <a:xfrm>
            <a:off x="911758" y="609981"/>
            <a:ext cx="5022215" cy="696595"/>
          </a:xfrm>
          <a:prstGeom prst="rect">
            <a:avLst/>
          </a:prstGeom>
        </p:spPr>
        <p:txBody>
          <a:bodyPr vert="horz" wrap="square" lIns="0" tIns="13335" rIns="0" bIns="0" rtlCol="0">
            <a:spAutoFit/>
          </a:bodyPr>
          <a:lstStyle/>
          <a:p>
            <a:pPr marL="12700">
              <a:lnSpc>
                <a:spcPct val="100000"/>
              </a:lnSpc>
              <a:spcBef>
                <a:spcPts val="105"/>
              </a:spcBef>
            </a:pPr>
            <a:r>
              <a:rPr sz="4400" spc="-25" dirty="0">
                <a:solidFill>
                  <a:srgbClr val="FFFFFF"/>
                </a:solidFill>
                <a:latin typeface="Calibri Light"/>
                <a:cs typeface="Calibri Light"/>
              </a:rPr>
              <a:t>inovasyon</a:t>
            </a:r>
            <a:r>
              <a:rPr sz="4400" spc="-30" dirty="0">
                <a:solidFill>
                  <a:srgbClr val="FFFFFF"/>
                </a:solidFill>
                <a:latin typeface="Calibri Light"/>
                <a:cs typeface="Calibri Light"/>
              </a:rPr>
              <a:t> </a:t>
            </a:r>
            <a:r>
              <a:rPr sz="4400" dirty="0">
                <a:solidFill>
                  <a:srgbClr val="FFFFFF"/>
                </a:solidFill>
                <a:latin typeface="Calibri Light"/>
                <a:cs typeface="Calibri Light"/>
              </a:rPr>
              <a:t>ne</a:t>
            </a:r>
            <a:r>
              <a:rPr sz="4400" spc="-25" dirty="0">
                <a:solidFill>
                  <a:srgbClr val="FFFFFF"/>
                </a:solidFill>
                <a:latin typeface="Calibri Light"/>
                <a:cs typeface="Calibri Light"/>
              </a:rPr>
              <a:t> </a:t>
            </a:r>
            <a:r>
              <a:rPr sz="4400" spc="-5" dirty="0">
                <a:solidFill>
                  <a:srgbClr val="FFFFFF"/>
                </a:solidFill>
                <a:latin typeface="Calibri Light"/>
                <a:cs typeface="Calibri Light"/>
              </a:rPr>
              <a:t>değildir?</a:t>
            </a:r>
            <a:endParaRPr sz="4400">
              <a:latin typeface="Calibri Light"/>
              <a:cs typeface="Calibri Light"/>
            </a:endParaRPr>
          </a:p>
        </p:txBody>
      </p:sp>
      <p:grpSp>
        <p:nvGrpSpPr>
          <p:cNvPr id="4" name="object 4"/>
          <p:cNvGrpSpPr/>
          <p:nvPr/>
        </p:nvGrpSpPr>
        <p:grpSpPr>
          <a:xfrm>
            <a:off x="740232" y="1991105"/>
            <a:ext cx="3394710" cy="2263775"/>
            <a:chOff x="740232" y="1991105"/>
            <a:chExt cx="3394710" cy="2263775"/>
          </a:xfrm>
        </p:grpSpPr>
        <p:pic>
          <p:nvPicPr>
            <p:cNvPr id="5" name="object 5"/>
            <p:cNvPicPr/>
            <p:nvPr/>
          </p:nvPicPr>
          <p:blipFill>
            <a:blip r:embed="rId2" cstate="print"/>
            <a:stretch>
              <a:fillRect/>
            </a:stretch>
          </p:blipFill>
          <p:spPr>
            <a:xfrm>
              <a:off x="740232" y="1991105"/>
              <a:ext cx="3052114" cy="1938147"/>
            </a:xfrm>
            <a:prstGeom prst="rect">
              <a:avLst/>
            </a:prstGeom>
          </p:spPr>
        </p:pic>
        <p:sp>
          <p:nvSpPr>
            <p:cNvPr id="6" name="object 6"/>
            <p:cNvSpPr/>
            <p:nvPr/>
          </p:nvSpPr>
          <p:spPr>
            <a:xfrm>
              <a:off x="1079347" y="2313304"/>
              <a:ext cx="3052445" cy="1938020"/>
            </a:xfrm>
            <a:custGeom>
              <a:avLst/>
              <a:gdLst/>
              <a:ahLst/>
              <a:cxnLst/>
              <a:rect l="l" t="t" r="r" b="b"/>
              <a:pathLst>
                <a:path w="3052445" h="1938020">
                  <a:moveTo>
                    <a:pt x="2858287" y="0"/>
                  </a:moveTo>
                  <a:lnTo>
                    <a:pt x="193827" y="0"/>
                  </a:lnTo>
                  <a:lnTo>
                    <a:pt x="149384" y="5117"/>
                  </a:lnTo>
                  <a:lnTo>
                    <a:pt x="108586" y="19693"/>
                  </a:lnTo>
                  <a:lnTo>
                    <a:pt x="72598" y="42567"/>
                  </a:lnTo>
                  <a:lnTo>
                    <a:pt x="42581" y="72577"/>
                  </a:lnTo>
                  <a:lnTo>
                    <a:pt x="19700" y="108560"/>
                  </a:lnTo>
                  <a:lnTo>
                    <a:pt x="5119" y="149356"/>
                  </a:lnTo>
                  <a:lnTo>
                    <a:pt x="0" y="193802"/>
                  </a:lnTo>
                  <a:lnTo>
                    <a:pt x="0" y="1744218"/>
                  </a:lnTo>
                  <a:lnTo>
                    <a:pt x="5119" y="1788663"/>
                  </a:lnTo>
                  <a:lnTo>
                    <a:pt x="19700" y="1829459"/>
                  </a:lnTo>
                  <a:lnTo>
                    <a:pt x="42581" y="1865442"/>
                  </a:lnTo>
                  <a:lnTo>
                    <a:pt x="72598" y="1895452"/>
                  </a:lnTo>
                  <a:lnTo>
                    <a:pt x="108586" y="1918326"/>
                  </a:lnTo>
                  <a:lnTo>
                    <a:pt x="149384" y="1932902"/>
                  </a:lnTo>
                  <a:lnTo>
                    <a:pt x="193827" y="1938020"/>
                  </a:lnTo>
                  <a:lnTo>
                    <a:pt x="2858287" y="1938020"/>
                  </a:lnTo>
                  <a:lnTo>
                    <a:pt x="2902732" y="1932902"/>
                  </a:lnTo>
                  <a:lnTo>
                    <a:pt x="2943528" y="1918326"/>
                  </a:lnTo>
                  <a:lnTo>
                    <a:pt x="2979512" y="1895452"/>
                  </a:lnTo>
                  <a:lnTo>
                    <a:pt x="3009521" y="1865442"/>
                  </a:lnTo>
                  <a:lnTo>
                    <a:pt x="3032395" y="1829459"/>
                  </a:lnTo>
                  <a:lnTo>
                    <a:pt x="3046972" y="1788663"/>
                  </a:lnTo>
                  <a:lnTo>
                    <a:pt x="3052089" y="1744218"/>
                  </a:lnTo>
                  <a:lnTo>
                    <a:pt x="3052089" y="193802"/>
                  </a:lnTo>
                  <a:lnTo>
                    <a:pt x="3046972" y="149356"/>
                  </a:lnTo>
                  <a:lnTo>
                    <a:pt x="3032395" y="108560"/>
                  </a:lnTo>
                  <a:lnTo>
                    <a:pt x="3009521" y="72577"/>
                  </a:lnTo>
                  <a:lnTo>
                    <a:pt x="2979512" y="42567"/>
                  </a:lnTo>
                  <a:lnTo>
                    <a:pt x="2943528" y="19693"/>
                  </a:lnTo>
                  <a:lnTo>
                    <a:pt x="2902732" y="5117"/>
                  </a:lnTo>
                  <a:lnTo>
                    <a:pt x="2858287" y="0"/>
                  </a:lnTo>
                  <a:close/>
                </a:path>
              </a:pathLst>
            </a:custGeom>
            <a:solidFill>
              <a:srgbClr val="FFFFFF">
                <a:alpha val="90194"/>
              </a:srgbClr>
            </a:solidFill>
          </p:spPr>
          <p:txBody>
            <a:bodyPr wrap="square" lIns="0" tIns="0" rIns="0" bIns="0" rtlCol="0"/>
            <a:lstStyle/>
            <a:p>
              <a:endParaRPr/>
            </a:p>
          </p:txBody>
        </p:sp>
        <p:sp>
          <p:nvSpPr>
            <p:cNvPr id="7" name="object 7"/>
            <p:cNvSpPr/>
            <p:nvPr/>
          </p:nvSpPr>
          <p:spPr>
            <a:xfrm>
              <a:off x="1079347" y="2313304"/>
              <a:ext cx="3052445" cy="1938020"/>
            </a:xfrm>
            <a:custGeom>
              <a:avLst/>
              <a:gdLst/>
              <a:ahLst/>
              <a:cxnLst/>
              <a:rect l="l" t="t" r="r" b="b"/>
              <a:pathLst>
                <a:path w="3052445" h="1938020">
                  <a:moveTo>
                    <a:pt x="0" y="193802"/>
                  </a:moveTo>
                  <a:lnTo>
                    <a:pt x="5119" y="149356"/>
                  </a:lnTo>
                  <a:lnTo>
                    <a:pt x="19700" y="108560"/>
                  </a:lnTo>
                  <a:lnTo>
                    <a:pt x="42581" y="72577"/>
                  </a:lnTo>
                  <a:lnTo>
                    <a:pt x="72598" y="42567"/>
                  </a:lnTo>
                  <a:lnTo>
                    <a:pt x="108586" y="19693"/>
                  </a:lnTo>
                  <a:lnTo>
                    <a:pt x="149384" y="5117"/>
                  </a:lnTo>
                  <a:lnTo>
                    <a:pt x="193827" y="0"/>
                  </a:lnTo>
                  <a:lnTo>
                    <a:pt x="2858287" y="0"/>
                  </a:lnTo>
                  <a:lnTo>
                    <a:pt x="2902732" y="5117"/>
                  </a:lnTo>
                  <a:lnTo>
                    <a:pt x="2943528" y="19693"/>
                  </a:lnTo>
                  <a:lnTo>
                    <a:pt x="2979512" y="42567"/>
                  </a:lnTo>
                  <a:lnTo>
                    <a:pt x="3009521" y="72577"/>
                  </a:lnTo>
                  <a:lnTo>
                    <a:pt x="3032395" y="108560"/>
                  </a:lnTo>
                  <a:lnTo>
                    <a:pt x="3046972" y="149356"/>
                  </a:lnTo>
                  <a:lnTo>
                    <a:pt x="3052089" y="193802"/>
                  </a:lnTo>
                  <a:lnTo>
                    <a:pt x="3052089" y="1744218"/>
                  </a:lnTo>
                  <a:lnTo>
                    <a:pt x="3046972" y="1788663"/>
                  </a:lnTo>
                  <a:lnTo>
                    <a:pt x="3032395" y="1829459"/>
                  </a:lnTo>
                  <a:lnTo>
                    <a:pt x="3009521" y="1865442"/>
                  </a:lnTo>
                  <a:lnTo>
                    <a:pt x="2979512" y="1895452"/>
                  </a:lnTo>
                  <a:lnTo>
                    <a:pt x="2943528" y="1918326"/>
                  </a:lnTo>
                  <a:lnTo>
                    <a:pt x="2902732" y="1932902"/>
                  </a:lnTo>
                  <a:lnTo>
                    <a:pt x="2858287" y="1938020"/>
                  </a:lnTo>
                  <a:lnTo>
                    <a:pt x="193827" y="1938020"/>
                  </a:lnTo>
                  <a:lnTo>
                    <a:pt x="149384" y="1932902"/>
                  </a:lnTo>
                  <a:lnTo>
                    <a:pt x="108586" y="1918326"/>
                  </a:lnTo>
                  <a:lnTo>
                    <a:pt x="72598" y="1895452"/>
                  </a:lnTo>
                  <a:lnTo>
                    <a:pt x="42581" y="1865442"/>
                  </a:lnTo>
                  <a:lnTo>
                    <a:pt x="19700" y="1829459"/>
                  </a:lnTo>
                  <a:lnTo>
                    <a:pt x="5119" y="1788663"/>
                  </a:lnTo>
                  <a:lnTo>
                    <a:pt x="0" y="1744218"/>
                  </a:lnTo>
                  <a:lnTo>
                    <a:pt x="0" y="193802"/>
                  </a:lnTo>
                  <a:close/>
                </a:path>
              </a:pathLst>
            </a:custGeom>
            <a:ln w="6350">
              <a:solidFill>
                <a:srgbClr val="4471C4"/>
              </a:solidFill>
            </a:ln>
          </p:spPr>
          <p:txBody>
            <a:bodyPr wrap="square" lIns="0" tIns="0" rIns="0" bIns="0" rtlCol="0"/>
            <a:lstStyle/>
            <a:p>
              <a:endParaRPr/>
            </a:p>
          </p:txBody>
        </p:sp>
      </p:grpSp>
      <p:sp>
        <p:nvSpPr>
          <p:cNvPr id="8" name="object 8"/>
          <p:cNvSpPr txBox="1"/>
          <p:nvPr/>
        </p:nvSpPr>
        <p:spPr>
          <a:xfrm>
            <a:off x="1661541" y="2426284"/>
            <a:ext cx="1964817" cy="1604645"/>
          </a:xfrm>
          <a:prstGeom prst="rect">
            <a:avLst/>
          </a:prstGeom>
        </p:spPr>
        <p:txBody>
          <a:bodyPr vert="horz" wrap="square" lIns="0" tIns="12700" rIns="0" bIns="0" rtlCol="0">
            <a:spAutoFit/>
          </a:bodyPr>
          <a:lstStyle/>
          <a:p>
            <a:pPr marL="3810" algn="ctr">
              <a:lnSpc>
                <a:spcPts val="4190"/>
              </a:lnSpc>
              <a:spcBef>
                <a:spcPts val="100"/>
              </a:spcBef>
            </a:pPr>
            <a:r>
              <a:rPr sz="3600" spc="-10" dirty="0">
                <a:latin typeface="Calibri"/>
                <a:cs typeface="Calibri"/>
              </a:rPr>
              <a:t>yenilik</a:t>
            </a:r>
            <a:endParaRPr sz="3600">
              <a:latin typeface="Calibri"/>
              <a:cs typeface="Calibri"/>
            </a:endParaRPr>
          </a:p>
          <a:p>
            <a:pPr algn="ctr">
              <a:lnSpc>
                <a:spcPts val="4054"/>
              </a:lnSpc>
            </a:pPr>
            <a:r>
              <a:rPr sz="3600" dirty="0">
                <a:latin typeface="Calibri"/>
                <a:cs typeface="Calibri"/>
              </a:rPr>
              <a:t>=</a:t>
            </a:r>
            <a:endParaRPr sz="3600">
              <a:latin typeface="Calibri"/>
              <a:cs typeface="Calibri"/>
            </a:endParaRPr>
          </a:p>
          <a:p>
            <a:pPr algn="ctr">
              <a:lnSpc>
                <a:spcPts val="4190"/>
              </a:lnSpc>
            </a:pPr>
            <a:r>
              <a:rPr sz="3600" spc="-20" dirty="0">
                <a:latin typeface="Calibri"/>
                <a:cs typeface="Calibri"/>
              </a:rPr>
              <a:t>inovasyon</a:t>
            </a:r>
            <a:endParaRPr sz="3600">
              <a:latin typeface="Calibri"/>
              <a:cs typeface="Calibri"/>
            </a:endParaRPr>
          </a:p>
        </p:txBody>
      </p:sp>
      <p:grpSp>
        <p:nvGrpSpPr>
          <p:cNvPr id="9" name="object 9"/>
          <p:cNvGrpSpPr/>
          <p:nvPr/>
        </p:nvGrpSpPr>
        <p:grpSpPr>
          <a:xfrm>
            <a:off x="4470527" y="1991105"/>
            <a:ext cx="3394710" cy="2263775"/>
            <a:chOff x="4470527" y="1991105"/>
            <a:chExt cx="3394710" cy="2263775"/>
          </a:xfrm>
        </p:grpSpPr>
        <p:pic>
          <p:nvPicPr>
            <p:cNvPr id="10" name="object 10"/>
            <p:cNvPicPr/>
            <p:nvPr/>
          </p:nvPicPr>
          <p:blipFill>
            <a:blip r:embed="rId3" cstate="print"/>
            <a:stretch>
              <a:fillRect/>
            </a:stretch>
          </p:blipFill>
          <p:spPr>
            <a:xfrm>
              <a:off x="4470527" y="1991105"/>
              <a:ext cx="3052191" cy="1938147"/>
            </a:xfrm>
            <a:prstGeom prst="rect">
              <a:avLst/>
            </a:prstGeom>
          </p:spPr>
        </p:pic>
        <p:sp>
          <p:nvSpPr>
            <p:cNvPr id="11" name="object 11"/>
            <p:cNvSpPr/>
            <p:nvPr/>
          </p:nvSpPr>
          <p:spPr>
            <a:xfrm>
              <a:off x="4809744" y="2313304"/>
              <a:ext cx="3052445" cy="1938020"/>
            </a:xfrm>
            <a:custGeom>
              <a:avLst/>
              <a:gdLst/>
              <a:ahLst/>
              <a:cxnLst/>
              <a:rect l="l" t="t" r="r" b="b"/>
              <a:pathLst>
                <a:path w="3052445" h="1938020">
                  <a:moveTo>
                    <a:pt x="2858261" y="0"/>
                  </a:moveTo>
                  <a:lnTo>
                    <a:pt x="193801" y="0"/>
                  </a:lnTo>
                  <a:lnTo>
                    <a:pt x="149356" y="5117"/>
                  </a:lnTo>
                  <a:lnTo>
                    <a:pt x="108560" y="19693"/>
                  </a:lnTo>
                  <a:lnTo>
                    <a:pt x="72577" y="42567"/>
                  </a:lnTo>
                  <a:lnTo>
                    <a:pt x="42567" y="72577"/>
                  </a:lnTo>
                  <a:lnTo>
                    <a:pt x="19693" y="108560"/>
                  </a:lnTo>
                  <a:lnTo>
                    <a:pt x="5117" y="149356"/>
                  </a:lnTo>
                  <a:lnTo>
                    <a:pt x="0" y="193802"/>
                  </a:lnTo>
                  <a:lnTo>
                    <a:pt x="0" y="1744218"/>
                  </a:lnTo>
                  <a:lnTo>
                    <a:pt x="5117" y="1788663"/>
                  </a:lnTo>
                  <a:lnTo>
                    <a:pt x="19693" y="1829459"/>
                  </a:lnTo>
                  <a:lnTo>
                    <a:pt x="42567" y="1865442"/>
                  </a:lnTo>
                  <a:lnTo>
                    <a:pt x="72577" y="1895452"/>
                  </a:lnTo>
                  <a:lnTo>
                    <a:pt x="108560" y="1918326"/>
                  </a:lnTo>
                  <a:lnTo>
                    <a:pt x="149356" y="1932902"/>
                  </a:lnTo>
                  <a:lnTo>
                    <a:pt x="193801" y="1938020"/>
                  </a:lnTo>
                  <a:lnTo>
                    <a:pt x="2858261" y="1938020"/>
                  </a:lnTo>
                  <a:lnTo>
                    <a:pt x="2902707" y="1932902"/>
                  </a:lnTo>
                  <a:lnTo>
                    <a:pt x="2943503" y="1918326"/>
                  </a:lnTo>
                  <a:lnTo>
                    <a:pt x="2979486" y="1895452"/>
                  </a:lnTo>
                  <a:lnTo>
                    <a:pt x="3009496" y="1865442"/>
                  </a:lnTo>
                  <a:lnTo>
                    <a:pt x="3032370" y="1829459"/>
                  </a:lnTo>
                  <a:lnTo>
                    <a:pt x="3046946" y="1788663"/>
                  </a:lnTo>
                  <a:lnTo>
                    <a:pt x="3052063" y="1744218"/>
                  </a:lnTo>
                  <a:lnTo>
                    <a:pt x="3052063" y="193802"/>
                  </a:lnTo>
                  <a:lnTo>
                    <a:pt x="3046946" y="149356"/>
                  </a:lnTo>
                  <a:lnTo>
                    <a:pt x="3032370" y="108560"/>
                  </a:lnTo>
                  <a:lnTo>
                    <a:pt x="3009496" y="72577"/>
                  </a:lnTo>
                  <a:lnTo>
                    <a:pt x="2979486" y="42567"/>
                  </a:lnTo>
                  <a:lnTo>
                    <a:pt x="2943503" y="19693"/>
                  </a:lnTo>
                  <a:lnTo>
                    <a:pt x="2902707" y="5117"/>
                  </a:lnTo>
                  <a:lnTo>
                    <a:pt x="2858261" y="0"/>
                  </a:lnTo>
                  <a:close/>
                </a:path>
              </a:pathLst>
            </a:custGeom>
            <a:solidFill>
              <a:srgbClr val="FFFFFF">
                <a:alpha val="90194"/>
              </a:srgbClr>
            </a:solidFill>
          </p:spPr>
          <p:txBody>
            <a:bodyPr wrap="square" lIns="0" tIns="0" rIns="0" bIns="0" rtlCol="0"/>
            <a:lstStyle/>
            <a:p>
              <a:endParaRPr/>
            </a:p>
          </p:txBody>
        </p:sp>
        <p:sp>
          <p:nvSpPr>
            <p:cNvPr id="12" name="object 12"/>
            <p:cNvSpPr/>
            <p:nvPr/>
          </p:nvSpPr>
          <p:spPr>
            <a:xfrm>
              <a:off x="4809744" y="2313304"/>
              <a:ext cx="3052445" cy="1938020"/>
            </a:xfrm>
            <a:custGeom>
              <a:avLst/>
              <a:gdLst/>
              <a:ahLst/>
              <a:cxnLst/>
              <a:rect l="l" t="t" r="r" b="b"/>
              <a:pathLst>
                <a:path w="3052445" h="1938020">
                  <a:moveTo>
                    <a:pt x="0" y="193802"/>
                  </a:moveTo>
                  <a:lnTo>
                    <a:pt x="5117" y="149356"/>
                  </a:lnTo>
                  <a:lnTo>
                    <a:pt x="19693" y="108560"/>
                  </a:lnTo>
                  <a:lnTo>
                    <a:pt x="42567" y="72577"/>
                  </a:lnTo>
                  <a:lnTo>
                    <a:pt x="72577" y="42567"/>
                  </a:lnTo>
                  <a:lnTo>
                    <a:pt x="108560" y="19693"/>
                  </a:lnTo>
                  <a:lnTo>
                    <a:pt x="149356" y="5117"/>
                  </a:lnTo>
                  <a:lnTo>
                    <a:pt x="193801" y="0"/>
                  </a:lnTo>
                  <a:lnTo>
                    <a:pt x="2858261" y="0"/>
                  </a:lnTo>
                  <a:lnTo>
                    <a:pt x="2902707" y="5117"/>
                  </a:lnTo>
                  <a:lnTo>
                    <a:pt x="2943503" y="19693"/>
                  </a:lnTo>
                  <a:lnTo>
                    <a:pt x="2979486" y="42567"/>
                  </a:lnTo>
                  <a:lnTo>
                    <a:pt x="3009496" y="72577"/>
                  </a:lnTo>
                  <a:lnTo>
                    <a:pt x="3032370" y="108560"/>
                  </a:lnTo>
                  <a:lnTo>
                    <a:pt x="3046946" y="149356"/>
                  </a:lnTo>
                  <a:lnTo>
                    <a:pt x="3052063" y="193802"/>
                  </a:lnTo>
                  <a:lnTo>
                    <a:pt x="3052063" y="1744218"/>
                  </a:lnTo>
                  <a:lnTo>
                    <a:pt x="3046946" y="1788663"/>
                  </a:lnTo>
                  <a:lnTo>
                    <a:pt x="3032370" y="1829459"/>
                  </a:lnTo>
                  <a:lnTo>
                    <a:pt x="3009496" y="1865442"/>
                  </a:lnTo>
                  <a:lnTo>
                    <a:pt x="2979486" y="1895452"/>
                  </a:lnTo>
                  <a:lnTo>
                    <a:pt x="2943503" y="1918326"/>
                  </a:lnTo>
                  <a:lnTo>
                    <a:pt x="2902707" y="1932902"/>
                  </a:lnTo>
                  <a:lnTo>
                    <a:pt x="2858261" y="1938020"/>
                  </a:lnTo>
                  <a:lnTo>
                    <a:pt x="193801" y="1938020"/>
                  </a:lnTo>
                  <a:lnTo>
                    <a:pt x="149356" y="1932902"/>
                  </a:lnTo>
                  <a:lnTo>
                    <a:pt x="108560" y="1918326"/>
                  </a:lnTo>
                  <a:lnTo>
                    <a:pt x="72577" y="1895452"/>
                  </a:lnTo>
                  <a:lnTo>
                    <a:pt x="42567" y="1865442"/>
                  </a:lnTo>
                  <a:lnTo>
                    <a:pt x="19693" y="1829459"/>
                  </a:lnTo>
                  <a:lnTo>
                    <a:pt x="5117" y="1788663"/>
                  </a:lnTo>
                  <a:lnTo>
                    <a:pt x="0" y="1744218"/>
                  </a:lnTo>
                  <a:lnTo>
                    <a:pt x="0" y="193802"/>
                  </a:lnTo>
                  <a:close/>
                </a:path>
              </a:pathLst>
            </a:custGeom>
            <a:ln w="6350">
              <a:solidFill>
                <a:srgbClr val="4471C4"/>
              </a:solidFill>
            </a:ln>
          </p:spPr>
          <p:txBody>
            <a:bodyPr wrap="square" lIns="0" tIns="0" rIns="0" bIns="0" rtlCol="0"/>
            <a:lstStyle/>
            <a:p>
              <a:endParaRPr/>
            </a:p>
          </p:txBody>
        </p:sp>
      </p:grpSp>
      <p:sp>
        <p:nvSpPr>
          <p:cNvPr id="13" name="object 13"/>
          <p:cNvSpPr txBox="1"/>
          <p:nvPr/>
        </p:nvSpPr>
        <p:spPr>
          <a:xfrm>
            <a:off x="5392292" y="2439161"/>
            <a:ext cx="1886585" cy="1578610"/>
          </a:xfrm>
          <a:prstGeom prst="rect">
            <a:avLst/>
          </a:prstGeom>
        </p:spPr>
        <p:txBody>
          <a:bodyPr vert="horz" wrap="square" lIns="0" tIns="12700" rIns="0" bIns="0" rtlCol="0">
            <a:spAutoFit/>
          </a:bodyPr>
          <a:lstStyle/>
          <a:p>
            <a:pPr marL="1905" algn="ctr">
              <a:lnSpc>
                <a:spcPts val="4140"/>
              </a:lnSpc>
              <a:spcBef>
                <a:spcPts val="100"/>
              </a:spcBef>
            </a:pPr>
            <a:r>
              <a:rPr sz="3600" spc="-15" dirty="0">
                <a:latin typeface="Calibri"/>
                <a:cs typeface="Calibri"/>
              </a:rPr>
              <a:t>İcat</a:t>
            </a:r>
            <a:endParaRPr sz="3600">
              <a:latin typeface="Calibri"/>
              <a:cs typeface="Calibri"/>
            </a:endParaRPr>
          </a:p>
          <a:p>
            <a:pPr marL="1270" algn="ctr">
              <a:lnSpc>
                <a:spcPts val="3954"/>
              </a:lnSpc>
            </a:pPr>
            <a:r>
              <a:rPr sz="3600" dirty="0">
                <a:latin typeface="Calibri"/>
                <a:cs typeface="Calibri"/>
              </a:rPr>
              <a:t>=</a:t>
            </a:r>
            <a:endParaRPr sz="3600">
              <a:latin typeface="Calibri"/>
              <a:cs typeface="Calibri"/>
            </a:endParaRPr>
          </a:p>
          <a:p>
            <a:pPr algn="ctr">
              <a:lnSpc>
                <a:spcPts val="4135"/>
              </a:lnSpc>
            </a:pPr>
            <a:r>
              <a:rPr sz="3600" spc="-20" dirty="0">
                <a:latin typeface="Calibri"/>
                <a:cs typeface="Calibri"/>
              </a:rPr>
              <a:t>inovasyon</a:t>
            </a:r>
            <a:endParaRPr sz="3600">
              <a:latin typeface="Calibri"/>
              <a:cs typeface="Calibri"/>
            </a:endParaRPr>
          </a:p>
        </p:txBody>
      </p:sp>
      <p:grpSp>
        <p:nvGrpSpPr>
          <p:cNvPr id="14" name="object 14"/>
          <p:cNvGrpSpPr/>
          <p:nvPr/>
        </p:nvGrpSpPr>
        <p:grpSpPr>
          <a:xfrm>
            <a:off x="8200897" y="1991105"/>
            <a:ext cx="3394710" cy="2263775"/>
            <a:chOff x="8200897" y="1991105"/>
            <a:chExt cx="3394710" cy="2263775"/>
          </a:xfrm>
        </p:grpSpPr>
        <p:pic>
          <p:nvPicPr>
            <p:cNvPr id="15" name="object 15"/>
            <p:cNvPicPr/>
            <p:nvPr/>
          </p:nvPicPr>
          <p:blipFill>
            <a:blip r:embed="rId4" cstate="print"/>
            <a:stretch>
              <a:fillRect/>
            </a:stretch>
          </p:blipFill>
          <p:spPr>
            <a:xfrm>
              <a:off x="8200897" y="1991105"/>
              <a:ext cx="3052063" cy="1938147"/>
            </a:xfrm>
            <a:prstGeom prst="rect">
              <a:avLst/>
            </a:prstGeom>
          </p:spPr>
        </p:pic>
        <p:sp>
          <p:nvSpPr>
            <p:cNvPr id="16" name="object 16"/>
            <p:cNvSpPr/>
            <p:nvPr/>
          </p:nvSpPr>
          <p:spPr>
            <a:xfrm>
              <a:off x="8539987" y="2313304"/>
              <a:ext cx="3052445" cy="1938020"/>
            </a:xfrm>
            <a:custGeom>
              <a:avLst/>
              <a:gdLst/>
              <a:ahLst/>
              <a:cxnLst/>
              <a:rect l="l" t="t" r="r" b="b"/>
              <a:pathLst>
                <a:path w="3052445" h="1938020">
                  <a:moveTo>
                    <a:pt x="2858388" y="0"/>
                  </a:moveTo>
                  <a:lnTo>
                    <a:pt x="193801" y="0"/>
                  </a:lnTo>
                  <a:lnTo>
                    <a:pt x="149396" y="5117"/>
                  </a:lnTo>
                  <a:lnTo>
                    <a:pt x="108616" y="19693"/>
                  </a:lnTo>
                  <a:lnTo>
                    <a:pt x="72630" y="42567"/>
                  </a:lnTo>
                  <a:lnTo>
                    <a:pt x="42607" y="72577"/>
                  </a:lnTo>
                  <a:lnTo>
                    <a:pt x="19715" y="108560"/>
                  </a:lnTo>
                  <a:lnTo>
                    <a:pt x="5123" y="149356"/>
                  </a:lnTo>
                  <a:lnTo>
                    <a:pt x="0" y="193802"/>
                  </a:lnTo>
                  <a:lnTo>
                    <a:pt x="0" y="1744218"/>
                  </a:lnTo>
                  <a:lnTo>
                    <a:pt x="5123" y="1788663"/>
                  </a:lnTo>
                  <a:lnTo>
                    <a:pt x="19715" y="1829459"/>
                  </a:lnTo>
                  <a:lnTo>
                    <a:pt x="42607" y="1865442"/>
                  </a:lnTo>
                  <a:lnTo>
                    <a:pt x="72630" y="1895452"/>
                  </a:lnTo>
                  <a:lnTo>
                    <a:pt x="108616" y="1918326"/>
                  </a:lnTo>
                  <a:lnTo>
                    <a:pt x="149396" y="1932902"/>
                  </a:lnTo>
                  <a:lnTo>
                    <a:pt x="193801" y="1938020"/>
                  </a:lnTo>
                  <a:lnTo>
                    <a:pt x="2858388" y="1938020"/>
                  </a:lnTo>
                  <a:lnTo>
                    <a:pt x="2902794" y="1932902"/>
                  </a:lnTo>
                  <a:lnTo>
                    <a:pt x="2943574" y="1918326"/>
                  </a:lnTo>
                  <a:lnTo>
                    <a:pt x="2979560" y="1895452"/>
                  </a:lnTo>
                  <a:lnTo>
                    <a:pt x="3009583" y="1865442"/>
                  </a:lnTo>
                  <a:lnTo>
                    <a:pt x="3032475" y="1829459"/>
                  </a:lnTo>
                  <a:lnTo>
                    <a:pt x="3047067" y="1788663"/>
                  </a:lnTo>
                  <a:lnTo>
                    <a:pt x="3052190" y="1744218"/>
                  </a:lnTo>
                  <a:lnTo>
                    <a:pt x="3052190" y="193802"/>
                  </a:lnTo>
                  <a:lnTo>
                    <a:pt x="3047067" y="149356"/>
                  </a:lnTo>
                  <a:lnTo>
                    <a:pt x="3032475" y="108560"/>
                  </a:lnTo>
                  <a:lnTo>
                    <a:pt x="3009583" y="72577"/>
                  </a:lnTo>
                  <a:lnTo>
                    <a:pt x="2979560" y="42567"/>
                  </a:lnTo>
                  <a:lnTo>
                    <a:pt x="2943574" y="19693"/>
                  </a:lnTo>
                  <a:lnTo>
                    <a:pt x="2902794" y="5117"/>
                  </a:lnTo>
                  <a:lnTo>
                    <a:pt x="2858388" y="0"/>
                  </a:lnTo>
                  <a:close/>
                </a:path>
              </a:pathLst>
            </a:custGeom>
            <a:solidFill>
              <a:srgbClr val="FFFFFF">
                <a:alpha val="90194"/>
              </a:srgbClr>
            </a:solidFill>
          </p:spPr>
          <p:txBody>
            <a:bodyPr wrap="square" lIns="0" tIns="0" rIns="0" bIns="0" rtlCol="0"/>
            <a:lstStyle/>
            <a:p>
              <a:endParaRPr/>
            </a:p>
          </p:txBody>
        </p:sp>
        <p:sp>
          <p:nvSpPr>
            <p:cNvPr id="17" name="object 17"/>
            <p:cNvSpPr/>
            <p:nvPr/>
          </p:nvSpPr>
          <p:spPr>
            <a:xfrm>
              <a:off x="8539987" y="2313304"/>
              <a:ext cx="3052445" cy="1938020"/>
            </a:xfrm>
            <a:custGeom>
              <a:avLst/>
              <a:gdLst/>
              <a:ahLst/>
              <a:cxnLst/>
              <a:rect l="l" t="t" r="r" b="b"/>
              <a:pathLst>
                <a:path w="3052445" h="1938020">
                  <a:moveTo>
                    <a:pt x="0" y="193802"/>
                  </a:moveTo>
                  <a:lnTo>
                    <a:pt x="5123" y="149356"/>
                  </a:lnTo>
                  <a:lnTo>
                    <a:pt x="19715" y="108560"/>
                  </a:lnTo>
                  <a:lnTo>
                    <a:pt x="42607" y="72577"/>
                  </a:lnTo>
                  <a:lnTo>
                    <a:pt x="72630" y="42567"/>
                  </a:lnTo>
                  <a:lnTo>
                    <a:pt x="108616" y="19693"/>
                  </a:lnTo>
                  <a:lnTo>
                    <a:pt x="149396" y="5117"/>
                  </a:lnTo>
                  <a:lnTo>
                    <a:pt x="193801" y="0"/>
                  </a:lnTo>
                  <a:lnTo>
                    <a:pt x="2858388" y="0"/>
                  </a:lnTo>
                  <a:lnTo>
                    <a:pt x="2902794" y="5117"/>
                  </a:lnTo>
                  <a:lnTo>
                    <a:pt x="2943574" y="19693"/>
                  </a:lnTo>
                  <a:lnTo>
                    <a:pt x="2979560" y="42567"/>
                  </a:lnTo>
                  <a:lnTo>
                    <a:pt x="3009583" y="72577"/>
                  </a:lnTo>
                  <a:lnTo>
                    <a:pt x="3032475" y="108560"/>
                  </a:lnTo>
                  <a:lnTo>
                    <a:pt x="3047067" y="149356"/>
                  </a:lnTo>
                  <a:lnTo>
                    <a:pt x="3052190" y="193802"/>
                  </a:lnTo>
                  <a:lnTo>
                    <a:pt x="3052190" y="1744218"/>
                  </a:lnTo>
                  <a:lnTo>
                    <a:pt x="3047067" y="1788663"/>
                  </a:lnTo>
                  <a:lnTo>
                    <a:pt x="3032475" y="1829459"/>
                  </a:lnTo>
                  <a:lnTo>
                    <a:pt x="3009583" y="1865442"/>
                  </a:lnTo>
                  <a:lnTo>
                    <a:pt x="2979560" y="1895452"/>
                  </a:lnTo>
                  <a:lnTo>
                    <a:pt x="2943574" y="1918326"/>
                  </a:lnTo>
                  <a:lnTo>
                    <a:pt x="2902794" y="1932902"/>
                  </a:lnTo>
                  <a:lnTo>
                    <a:pt x="2858388" y="1938020"/>
                  </a:lnTo>
                  <a:lnTo>
                    <a:pt x="193801" y="1938020"/>
                  </a:lnTo>
                  <a:lnTo>
                    <a:pt x="149396" y="1932902"/>
                  </a:lnTo>
                  <a:lnTo>
                    <a:pt x="108616" y="1918326"/>
                  </a:lnTo>
                  <a:lnTo>
                    <a:pt x="72630" y="1895452"/>
                  </a:lnTo>
                  <a:lnTo>
                    <a:pt x="42607" y="1865442"/>
                  </a:lnTo>
                  <a:lnTo>
                    <a:pt x="19715" y="1829459"/>
                  </a:lnTo>
                  <a:lnTo>
                    <a:pt x="5123" y="1788663"/>
                  </a:lnTo>
                  <a:lnTo>
                    <a:pt x="0" y="1744218"/>
                  </a:lnTo>
                  <a:lnTo>
                    <a:pt x="0" y="193802"/>
                  </a:lnTo>
                  <a:close/>
                </a:path>
              </a:pathLst>
            </a:custGeom>
            <a:ln w="6350">
              <a:solidFill>
                <a:srgbClr val="4471C4"/>
              </a:solidFill>
            </a:ln>
          </p:spPr>
          <p:txBody>
            <a:bodyPr wrap="square" lIns="0" tIns="0" rIns="0" bIns="0" rtlCol="0"/>
            <a:lstStyle/>
            <a:p>
              <a:endParaRPr/>
            </a:p>
          </p:txBody>
        </p:sp>
      </p:grpSp>
      <p:sp>
        <p:nvSpPr>
          <p:cNvPr id="18" name="object 18"/>
          <p:cNvSpPr txBox="1"/>
          <p:nvPr/>
        </p:nvSpPr>
        <p:spPr>
          <a:xfrm>
            <a:off x="9123044" y="2439161"/>
            <a:ext cx="1886585" cy="1578610"/>
          </a:xfrm>
          <a:prstGeom prst="rect">
            <a:avLst/>
          </a:prstGeom>
        </p:spPr>
        <p:txBody>
          <a:bodyPr vert="horz" wrap="square" lIns="0" tIns="12700" rIns="0" bIns="0" rtlCol="0">
            <a:spAutoFit/>
          </a:bodyPr>
          <a:lstStyle/>
          <a:p>
            <a:pPr marL="3175" algn="ctr">
              <a:lnSpc>
                <a:spcPts val="4140"/>
              </a:lnSpc>
              <a:spcBef>
                <a:spcPts val="100"/>
              </a:spcBef>
            </a:pPr>
            <a:r>
              <a:rPr sz="3600" dirty="0">
                <a:latin typeface="Calibri"/>
                <a:cs typeface="Calibri"/>
              </a:rPr>
              <a:t>Ar</a:t>
            </a:r>
            <a:r>
              <a:rPr sz="3600" spc="-40" dirty="0">
                <a:latin typeface="Calibri"/>
                <a:cs typeface="Calibri"/>
              </a:rPr>
              <a:t> </a:t>
            </a:r>
            <a:r>
              <a:rPr sz="3600" dirty="0">
                <a:latin typeface="Calibri"/>
                <a:cs typeface="Calibri"/>
              </a:rPr>
              <a:t>-</a:t>
            </a:r>
            <a:r>
              <a:rPr sz="3600" spc="-25" dirty="0">
                <a:latin typeface="Calibri"/>
                <a:cs typeface="Calibri"/>
              </a:rPr>
              <a:t> </a:t>
            </a:r>
            <a:r>
              <a:rPr sz="3600" dirty="0">
                <a:latin typeface="Calibri"/>
                <a:cs typeface="Calibri"/>
              </a:rPr>
              <a:t>Ge</a:t>
            </a:r>
            <a:endParaRPr sz="3600">
              <a:latin typeface="Calibri"/>
              <a:cs typeface="Calibri"/>
            </a:endParaRPr>
          </a:p>
          <a:p>
            <a:pPr marL="1270" algn="ctr">
              <a:lnSpc>
                <a:spcPts val="3954"/>
              </a:lnSpc>
            </a:pPr>
            <a:r>
              <a:rPr sz="3600" dirty="0">
                <a:latin typeface="Calibri"/>
                <a:cs typeface="Calibri"/>
              </a:rPr>
              <a:t>=</a:t>
            </a:r>
            <a:endParaRPr sz="3600">
              <a:latin typeface="Calibri"/>
              <a:cs typeface="Calibri"/>
            </a:endParaRPr>
          </a:p>
          <a:p>
            <a:pPr algn="ctr">
              <a:lnSpc>
                <a:spcPts val="4135"/>
              </a:lnSpc>
            </a:pPr>
            <a:r>
              <a:rPr sz="3600" spc="-20" dirty="0">
                <a:latin typeface="Calibri"/>
                <a:cs typeface="Calibri"/>
              </a:rPr>
              <a:t>inovasyon</a:t>
            </a:r>
            <a:endParaRPr sz="3600">
              <a:latin typeface="Calibri"/>
              <a:cs typeface="Calibri"/>
            </a:endParaRPr>
          </a:p>
        </p:txBody>
      </p:sp>
      <p:grpSp>
        <p:nvGrpSpPr>
          <p:cNvPr id="19" name="object 19"/>
          <p:cNvGrpSpPr/>
          <p:nvPr/>
        </p:nvGrpSpPr>
        <p:grpSpPr>
          <a:xfrm>
            <a:off x="473532" y="4913248"/>
            <a:ext cx="11316970" cy="1632585"/>
            <a:chOff x="473532" y="4913248"/>
            <a:chExt cx="11316970" cy="1632585"/>
          </a:xfrm>
        </p:grpSpPr>
        <p:pic>
          <p:nvPicPr>
            <p:cNvPr id="20" name="object 20"/>
            <p:cNvPicPr/>
            <p:nvPr/>
          </p:nvPicPr>
          <p:blipFill>
            <a:blip r:embed="rId5" cstate="print"/>
            <a:stretch>
              <a:fillRect/>
            </a:stretch>
          </p:blipFill>
          <p:spPr>
            <a:xfrm>
              <a:off x="473532" y="4913248"/>
              <a:ext cx="11068862" cy="1396784"/>
            </a:xfrm>
            <a:prstGeom prst="rect">
              <a:avLst/>
            </a:prstGeom>
          </p:spPr>
        </p:pic>
        <p:sp>
          <p:nvSpPr>
            <p:cNvPr id="21" name="object 21"/>
            <p:cNvSpPr/>
            <p:nvPr/>
          </p:nvSpPr>
          <p:spPr>
            <a:xfrm>
              <a:off x="717930" y="5145404"/>
              <a:ext cx="11069320" cy="1397000"/>
            </a:xfrm>
            <a:custGeom>
              <a:avLst/>
              <a:gdLst/>
              <a:ahLst/>
              <a:cxnLst/>
              <a:rect l="l" t="t" r="r" b="b"/>
              <a:pathLst>
                <a:path w="11069320" h="1397000">
                  <a:moveTo>
                    <a:pt x="10929112" y="0"/>
                  </a:moveTo>
                  <a:lnTo>
                    <a:pt x="139687" y="0"/>
                  </a:lnTo>
                  <a:lnTo>
                    <a:pt x="95533" y="7128"/>
                  </a:lnTo>
                  <a:lnTo>
                    <a:pt x="57187" y="26972"/>
                  </a:lnTo>
                  <a:lnTo>
                    <a:pt x="26950" y="57223"/>
                  </a:lnTo>
                  <a:lnTo>
                    <a:pt x="7120" y="95569"/>
                  </a:lnTo>
                  <a:lnTo>
                    <a:pt x="0" y="139700"/>
                  </a:lnTo>
                  <a:lnTo>
                    <a:pt x="0" y="1257134"/>
                  </a:lnTo>
                  <a:lnTo>
                    <a:pt x="7120" y="1301288"/>
                  </a:lnTo>
                  <a:lnTo>
                    <a:pt x="26950" y="1339634"/>
                  </a:lnTo>
                  <a:lnTo>
                    <a:pt x="57187" y="1369872"/>
                  </a:lnTo>
                  <a:lnTo>
                    <a:pt x="95533" y="1389701"/>
                  </a:lnTo>
                  <a:lnTo>
                    <a:pt x="139687" y="1396822"/>
                  </a:lnTo>
                  <a:lnTo>
                    <a:pt x="10929112" y="1396822"/>
                  </a:lnTo>
                  <a:lnTo>
                    <a:pt x="10973291" y="1389701"/>
                  </a:lnTo>
                  <a:lnTo>
                    <a:pt x="11011643" y="1369872"/>
                  </a:lnTo>
                  <a:lnTo>
                    <a:pt x="11041875" y="1339634"/>
                  </a:lnTo>
                  <a:lnTo>
                    <a:pt x="11061695" y="1301288"/>
                  </a:lnTo>
                  <a:lnTo>
                    <a:pt x="11068812" y="1257134"/>
                  </a:lnTo>
                  <a:lnTo>
                    <a:pt x="11068812" y="139700"/>
                  </a:lnTo>
                  <a:lnTo>
                    <a:pt x="11061695" y="95569"/>
                  </a:lnTo>
                  <a:lnTo>
                    <a:pt x="11041875" y="57223"/>
                  </a:lnTo>
                  <a:lnTo>
                    <a:pt x="11011643" y="26972"/>
                  </a:lnTo>
                  <a:lnTo>
                    <a:pt x="10973291" y="7128"/>
                  </a:lnTo>
                  <a:lnTo>
                    <a:pt x="10929112" y="0"/>
                  </a:lnTo>
                  <a:close/>
                </a:path>
              </a:pathLst>
            </a:custGeom>
            <a:solidFill>
              <a:srgbClr val="FFFFFF">
                <a:alpha val="90194"/>
              </a:srgbClr>
            </a:solidFill>
          </p:spPr>
          <p:txBody>
            <a:bodyPr wrap="square" lIns="0" tIns="0" rIns="0" bIns="0" rtlCol="0"/>
            <a:lstStyle/>
            <a:p>
              <a:endParaRPr/>
            </a:p>
          </p:txBody>
        </p:sp>
        <p:sp>
          <p:nvSpPr>
            <p:cNvPr id="22" name="object 22"/>
            <p:cNvSpPr/>
            <p:nvPr/>
          </p:nvSpPr>
          <p:spPr>
            <a:xfrm>
              <a:off x="717930" y="5145404"/>
              <a:ext cx="11069320" cy="1397000"/>
            </a:xfrm>
            <a:custGeom>
              <a:avLst/>
              <a:gdLst/>
              <a:ahLst/>
              <a:cxnLst/>
              <a:rect l="l" t="t" r="r" b="b"/>
              <a:pathLst>
                <a:path w="11069320" h="1397000">
                  <a:moveTo>
                    <a:pt x="0" y="139700"/>
                  </a:moveTo>
                  <a:lnTo>
                    <a:pt x="7120" y="95569"/>
                  </a:lnTo>
                  <a:lnTo>
                    <a:pt x="26950" y="57223"/>
                  </a:lnTo>
                  <a:lnTo>
                    <a:pt x="57187" y="26972"/>
                  </a:lnTo>
                  <a:lnTo>
                    <a:pt x="95533" y="7128"/>
                  </a:lnTo>
                  <a:lnTo>
                    <a:pt x="139687" y="0"/>
                  </a:lnTo>
                  <a:lnTo>
                    <a:pt x="10929112" y="0"/>
                  </a:lnTo>
                  <a:lnTo>
                    <a:pt x="10973291" y="7128"/>
                  </a:lnTo>
                  <a:lnTo>
                    <a:pt x="11011643" y="26972"/>
                  </a:lnTo>
                  <a:lnTo>
                    <a:pt x="11041875" y="57223"/>
                  </a:lnTo>
                  <a:lnTo>
                    <a:pt x="11061695" y="95569"/>
                  </a:lnTo>
                  <a:lnTo>
                    <a:pt x="11068812" y="139700"/>
                  </a:lnTo>
                  <a:lnTo>
                    <a:pt x="11068812" y="1257134"/>
                  </a:lnTo>
                  <a:lnTo>
                    <a:pt x="11061695" y="1301288"/>
                  </a:lnTo>
                  <a:lnTo>
                    <a:pt x="11041875" y="1339634"/>
                  </a:lnTo>
                  <a:lnTo>
                    <a:pt x="11011643" y="1369872"/>
                  </a:lnTo>
                  <a:lnTo>
                    <a:pt x="10973291" y="1389701"/>
                  </a:lnTo>
                  <a:lnTo>
                    <a:pt x="10929112" y="1396822"/>
                  </a:lnTo>
                  <a:lnTo>
                    <a:pt x="139687" y="1396822"/>
                  </a:lnTo>
                  <a:lnTo>
                    <a:pt x="95533" y="1389701"/>
                  </a:lnTo>
                  <a:lnTo>
                    <a:pt x="57187" y="1369872"/>
                  </a:lnTo>
                  <a:lnTo>
                    <a:pt x="26950" y="1339634"/>
                  </a:lnTo>
                  <a:lnTo>
                    <a:pt x="7120" y="1301288"/>
                  </a:lnTo>
                  <a:lnTo>
                    <a:pt x="0" y="1257134"/>
                  </a:lnTo>
                  <a:lnTo>
                    <a:pt x="0" y="139700"/>
                  </a:lnTo>
                  <a:close/>
                </a:path>
              </a:pathLst>
            </a:custGeom>
            <a:ln w="6349">
              <a:solidFill>
                <a:srgbClr val="4471C4"/>
              </a:solidFill>
            </a:ln>
          </p:spPr>
          <p:txBody>
            <a:bodyPr wrap="square" lIns="0" tIns="0" rIns="0" bIns="0" rtlCol="0"/>
            <a:lstStyle/>
            <a:p>
              <a:endParaRPr/>
            </a:p>
          </p:txBody>
        </p:sp>
      </p:grpSp>
      <p:sp>
        <p:nvSpPr>
          <p:cNvPr id="23" name="object 23"/>
          <p:cNvSpPr txBox="1"/>
          <p:nvPr/>
        </p:nvSpPr>
        <p:spPr>
          <a:xfrm>
            <a:off x="1094333" y="5480405"/>
            <a:ext cx="10316845" cy="662305"/>
          </a:xfrm>
          <a:prstGeom prst="rect">
            <a:avLst/>
          </a:prstGeom>
        </p:spPr>
        <p:txBody>
          <a:bodyPr vert="horz" wrap="square" lIns="0" tIns="12065" rIns="0" bIns="0" rtlCol="0">
            <a:spAutoFit/>
          </a:bodyPr>
          <a:lstStyle/>
          <a:p>
            <a:pPr algn="ctr">
              <a:lnSpc>
                <a:spcPts val="2510"/>
              </a:lnSpc>
              <a:spcBef>
                <a:spcPts val="95"/>
              </a:spcBef>
            </a:pPr>
            <a:r>
              <a:rPr sz="2200" spc="-15" dirty="0">
                <a:latin typeface="Calibri"/>
                <a:cs typeface="Calibri"/>
              </a:rPr>
              <a:t>inovasyon </a:t>
            </a:r>
            <a:r>
              <a:rPr sz="2200" b="1" spc="-20" dirty="0">
                <a:latin typeface="Calibri"/>
                <a:cs typeface="Calibri"/>
              </a:rPr>
              <a:t>yaratıcı</a:t>
            </a:r>
            <a:r>
              <a:rPr sz="2200" b="1" spc="30" dirty="0">
                <a:latin typeface="Calibri"/>
                <a:cs typeface="Calibri"/>
              </a:rPr>
              <a:t> </a:t>
            </a:r>
            <a:r>
              <a:rPr sz="2200" b="1" spc="-5" dirty="0">
                <a:latin typeface="Calibri"/>
                <a:cs typeface="Calibri"/>
              </a:rPr>
              <a:t>fikir</a:t>
            </a:r>
            <a:r>
              <a:rPr sz="2200" spc="-5" dirty="0">
                <a:latin typeface="Calibri"/>
                <a:cs typeface="Calibri"/>
              </a:rPr>
              <a:t>,</a:t>
            </a:r>
            <a:r>
              <a:rPr sz="2200" dirty="0">
                <a:latin typeface="Calibri"/>
                <a:cs typeface="Calibri"/>
              </a:rPr>
              <a:t> </a:t>
            </a:r>
            <a:r>
              <a:rPr sz="2200" b="1" spc="-25" dirty="0">
                <a:latin typeface="Calibri"/>
                <a:cs typeface="Calibri"/>
              </a:rPr>
              <a:t>fayda</a:t>
            </a:r>
            <a:r>
              <a:rPr sz="2200" b="1" dirty="0">
                <a:latin typeface="Calibri"/>
                <a:cs typeface="Calibri"/>
              </a:rPr>
              <a:t> </a:t>
            </a:r>
            <a:r>
              <a:rPr sz="2200" b="1" spc="-5" dirty="0">
                <a:latin typeface="Calibri"/>
                <a:cs typeface="Calibri"/>
              </a:rPr>
              <a:t>sağlama</a:t>
            </a:r>
            <a:r>
              <a:rPr sz="2200" spc="-5" dirty="0">
                <a:latin typeface="Calibri"/>
                <a:cs typeface="Calibri"/>
              </a:rPr>
              <a:t>,</a:t>
            </a:r>
            <a:r>
              <a:rPr sz="2200" spc="30" dirty="0">
                <a:latin typeface="Calibri"/>
                <a:cs typeface="Calibri"/>
              </a:rPr>
              <a:t> </a:t>
            </a:r>
            <a:r>
              <a:rPr sz="2200" b="1" spc="-5" dirty="0">
                <a:latin typeface="Calibri"/>
                <a:cs typeface="Calibri"/>
              </a:rPr>
              <a:t>ticarileştirilebilir</a:t>
            </a:r>
            <a:r>
              <a:rPr sz="2200" b="1" spc="20" dirty="0">
                <a:latin typeface="Calibri"/>
                <a:cs typeface="Calibri"/>
              </a:rPr>
              <a:t> </a:t>
            </a:r>
            <a:r>
              <a:rPr sz="2200" spc="-5" dirty="0">
                <a:latin typeface="Calibri"/>
                <a:cs typeface="Calibri"/>
              </a:rPr>
              <a:t>vb. </a:t>
            </a:r>
            <a:r>
              <a:rPr sz="2200" spc="-10" dirty="0">
                <a:latin typeface="Calibri"/>
                <a:cs typeface="Calibri"/>
              </a:rPr>
              <a:t>özelliklerini</a:t>
            </a:r>
            <a:r>
              <a:rPr sz="2200" spc="-5" dirty="0">
                <a:latin typeface="Calibri"/>
                <a:cs typeface="Calibri"/>
              </a:rPr>
              <a:t> </a:t>
            </a:r>
            <a:r>
              <a:rPr sz="2200" spc="-10" dirty="0">
                <a:latin typeface="Calibri"/>
                <a:cs typeface="Calibri"/>
              </a:rPr>
              <a:t>sağlayan; bütünsel</a:t>
            </a:r>
            <a:endParaRPr sz="2200">
              <a:latin typeface="Calibri"/>
              <a:cs typeface="Calibri"/>
            </a:endParaRPr>
          </a:p>
          <a:p>
            <a:pPr marL="635" algn="ctr">
              <a:lnSpc>
                <a:spcPts val="2510"/>
              </a:lnSpc>
            </a:pPr>
            <a:r>
              <a:rPr sz="2200" spc="-5" dirty="0">
                <a:latin typeface="Calibri"/>
                <a:cs typeface="Calibri"/>
              </a:rPr>
              <a:t>bir</a:t>
            </a:r>
            <a:r>
              <a:rPr sz="2200" spc="-45" dirty="0">
                <a:latin typeface="Calibri"/>
                <a:cs typeface="Calibri"/>
              </a:rPr>
              <a:t> </a:t>
            </a:r>
            <a:r>
              <a:rPr sz="2200" spc="-15" dirty="0">
                <a:latin typeface="Calibri"/>
                <a:cs typeface="Calibri"/>
              </a:rPr>
              <a:t>faaliyettir</a:t>
            </a:r>
            <a:endParaRPr sz="2200">
              <a:latin typeface="Calibri"/>
              <a:cs typeface="Calibri"/>
            </a:endParaRPr>
          </a:p>
        </p:txBody>
      </p:sp>
      <p:sp>
        <p:nvSpPr>
          <p:cNvPr id="24" name="object 24"/>
          <p:cNvSpPr/>
          <p:nvPr/>
        </p:nvSpPr>
        <p:spPr>
          <a:xfrm>
            <a:off x="2498217" y="3153410"/>
            <a:ext cx="210185" cy="278130"/>
          </a:xfrm>
          <a:custGeom>
            <a:avLst/>
            <a:gdLst/>
            <a:ahLst/>
            <a:cxnLst/>
            <a:rect l="l" t="t" r="r" b="b"/>
            <a:pathLst>
              <a:path w="210185" h="278129">
                <a:moveTo>
                  <a:pt x="0" y="277622"/>
                </a:moveTo>
                <a:lnTo>
                  <a:pt x="209803" y="0"/>
                </a:lnTo>
              </a:path>
            </a:pathLst>
          </a:custGeom>
          <a:ln w="38100">
            <a:solidFill>
              <a:srgbClr val="FF0000"/>
            </a:solidFill>
          </a:ln>
        </p:spPr>
        <p:txBody>
          <a:bodyPr wrap="square" lIns="0" tIns="0" rIns="0" bIns="0" rtlCol="0"/>
          <a:lstStyle/>
          <a:p>
            <a:endParaRPr/>
          </a:p>
        </p:txBody>
      </p:sp>
      <p:sp>
        <p:nvSpPr>
          <p:cNvPr id="25" name="object 25"/>
          <p:cNvSpPr/>
          <p:nvPr/>
        </p:nvSpPr>
        <p:spPr>
          <a:xfrm>
            <a:off x="6252336" y="3153410"/>
            <a:ext cx="132080" cy="284480"/>
          </a:xfrm>
          <a:custGeom>
            <a:avLst/>
            <a:gdLst/>
            <a:ahLst/>
            <a:cxnLst/>
            <a:rect l="l" t="t" r="r" b="b"/>
            <a:pathLst>
              <a:path w="132079" h="284479">
                <a:moveTo>
                  <a:pt x="0" y="284099"/>
                </a:moveTo>
                <a:lnTo>
                  <a:pt x="132079" y="0"/>
                </a:lnTo>
              </a:path>
            </a:pathLst>
          </a:custGeom>
          <a:ln w="38099">
            <a:solidFill>
              <a:srgbClr val="FF0000"/>
            </a:solidFill>
          </a:ln>
        </p:spPr>
        <p:txBody>
          <a:bodyPr wrap="square" lIns="0" tIns="0" rIns="0" bIns="0" rtlCol="0"/>
          <a:lstStyle/>
          <a:p>
            <a:endParaRPr/>
          </a:p>
        </p:txBody>
      </p:sp>
      <p:sp>
        <p:nvSpPr>
          <p:cNvPr id="26" name="object 26"/>
          <p:cNvSpPr/>
          <p:nvPr/>
        </p:nvSpPr>
        <p:spPr>
          <a:xfrm>
            <a:off x="9911460" y="3153410"/>
            <a:ext cx="254000" cy="274320"/>
          </a:xfrm>
          <a:custGeom>
            <a:avLst/>
            <a:gdLst/>
            <a:ahLst/>
            <a:cxnLst/>
            <a:rect l="l" t="t" r="r" b="b"/>
            <a:pathLst>
              <a:path w="254000" h="274320">
                <a:moveTo>
                  <a:pt x="253873" y="0"/>
                </a:moveTo>
                <a:lnTo>
                  <a:pt x="0" y="273938"/>
                </a:lnTo>
              </a:path>
            </a:pathLst>
          </a:custGeom>
          <a:ln w="38100">
            <a:solidFill>
              <a:srgbClr val="FF0000"/>
            </a:solidFill>
          </a:ln>
        </p:spPr>
        <p:txBody>
          <a:bodyPr wrap="square" lIns="0" tIns="0" rIns="0" bIns="0" rtlCol="0"/>
          <a:lstStyle/>
          <a:p>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2" cstate="print"/>
            <a:stretch>
              <a:fillRect/>
            </a:stretch>
          </p:blipFill>
          <p:spPr>
            <a:xfrm>
              <a:off x="0" y="0"/>
              <a:ext cx="12191999" cy="6857996"/>
            </a:xfrm>
            <a:prstGeom prst="rect">
              <a:avLst/>
            </a:prstGeom>
          </p:spPr>
        </p:pic>
        <p:sp>
          <p:nvSpPr>
            <p:cNvPr id="4" name="object 4"/>
            <p:cNvSpPr/>
            <p:nvPr/>
          </p:nvSpPr>
          <p:spPr>
            <a:xfrm>
              <a:off x="0" y="998219"/>
              <a:ext cx="6017260" cy="5859780"/>
            </a:xfrm>
            <a:custGeom>
              <a:avLst/>
              <a:gdLst/>
              <a:ahLst/>
              <a:cxnLst/>
              <a:rect l="l" t="t" r="r" b="b"/>
              <a:pathLst>
                <a:path w="6017260" h="5859780">
                  <a:moveTo>
                    <a:pt x="2830322" y="0"/>
                  </a:moveTo>
                  <a:lnTo>
                    <a:pt x="2779069" y="401"/>
                  </a:lnTo>
                  <a:lnTo>
                    <a:pt x="2728016" y="1601"/>
                  </a:lnTo>
                  <a:lnTo>
                    <a:pt x="2677168" y="3594"/>
                  </a:lnTo>
                  <a:lnTo>
                    <a:pt x="2626530" y="6373"/>
                  </a:lnTo>
                  <a:lnTo>
                    <a:pt x="2576110" y="9933"/>
                  </a:lnTo>
                  <a:lnTo>
                    <a:pt x="2525913" y="14269"/>
                  </a:lnTo>
                  <a:lnTo>
                    <a:pt x="2475945" y="19373"/>
                  </a:lnTo>
                  <a:lnTo>
                    <a:pt x="2426211" y="25240"/>
                  </a:lnTo>
                  <a:lnTo>
                    <a:pt x="2376717" y="31864"/>
                  </a:lnTo>
                  <a:lnTo>
                    <a:pt x="2327470" y="39239"/>
                  </a:lnTo>
                  <a:lnTo>
                    <a:pt x="2278475" y="47360"/>
                  </a:lnTo>
                  <a:lnTo>
                    <a:pt x="2229738" y="56219"/>
                  </a:lnTo>
                  <a:lnTo>
                    <a:pt x="2181265" y="65812"/>
                  </a:lnTo>
                  <a:lnTo>
                    <a:pt x="2133062" y="76132"/>
                  </a:lnTo>
                  <a:lnTo>
                    <a:pt x="2085135" y="87174"/>
                  </a:lnTo>
                  <a:lnTo>
                    <a:pt x="2037489" y="98931"/>
                  </a:lnTo>
                  <a:lnTo>
                    <a:pt x="1990131" y="111397"/>
                  </a:lnTo>
                  <a:lnTo>
                    <a:pt x="1943066" y="124567"/>
                  </a:lnTo>
                  <a:lnTo>
                    <a:pt x="1896300" y="138434"/>
                  </a:lnTo>
                  <a:lnTo>
                    <a:pt x="1849839" y="152993"/>
                  </a:lnTo>
                  <a:lnTo>
                    <a:pt x="1803689" y="168237"/>
                  </a:lnTo>
                  <a:lnTo>
                    <a:pt x="1757856" y="184162"/>
                  </a:lnTo>
                  <a:lnTo>
                    <a:pt x="1712346" y="200760"/>
                  </a:lnTo>
                  <a:lnTo>
                    <a:pt x="1667164" y="218026"/>
                  </a:lnTo>
                  <a:lnTo>
                    <a:pt x="1622317" y="235953"/>
                  </a:lnTo>
                  <a:lnTo>
                    <a:pt x="1577810" y="254537"/>
                  </a:lnTo>
                  <a:lnTo>
                    <a:pt x="1533649" y="273770"/>
                  </a:lnTo>
                  <a:lnTo>
                    <a:pt x="1489841" y="293648"/>
                  </a:lnTo>
                  <a:lnTo>
                    <a:pt x="1446390" y="314163"/>
                  </a:lnTo>
                  <a:lnTo>
                    <a:pt x="1403303" y="335311"/>
                  </a:lnTo>
                  <a:lnTo>
                    <a:pt x="1360586" y="357085"/>
                  </a:lnTo>
                  <a:lnTo>
                    <a:pt x="1318245" y="379479"/>
                  </a:lnTo>
                  <a:lnTo>
                    <a:pt x="1276284" y="402487"/>
                  </a:lnTo>
                  <a:lnTo>
                    <a:pt x="1234712" y="426104"/>
                  </a:lnTo>
                  <a:lnTo>
                    <a:pt x="1193532" y="450323"/>
                  </a:lnTo>
                  <a:lnTo>
                    <a:pt x="1152752" y="475138"/>
                  </a:lnTo>
                  <a:lnTo>
                    <a:pt x="1112376" y="500544"/>
                  </a:lnTo>
                  <a:lnTo>
                    <a:pt x="1072411" y="526534"/>
                  </a:lnTo>
                  <a:lnTo>
                    <a:pt x="1032863" y="553103"/>
                  </a:lnTo>
                  <a:lnTo>
                    <a:pt x="993738" y="580245"/>
                  </a:lnTo>
                  <a:lnTo>
                    <a:pt x="955041" y="607953"/>
                  </a:lnTo>
                  <a:lnTo>
                    <a:pt x="916778" y="636222"/>
                  </a:lnTo>
                  <a:lnTo>
                    <a:pt x="878956" y="665046"/>
                  </a:lnTo>
                  <a:lnTo>
                    <a:pt x="841579" y="694418"/>
                  </a:lnTo>
                  <a:lnTo>
                    <a:pt x="804655" y="724334"/>
                  </a:lnTo>
                  <a:lnTo>
                    <a:pt x="768188" y="754786"/>
                  </a:lnTo>
                  <a:lnTo>
                    <a:pt x="732185" y="785769"/>
                  </a:lnTo>
                  <a:lnTo>
                    <a:pt x="696652" y="817277"/>
                  </a:lnTo>
                  <a:lnTo>
                    <a:pt x="661594" y="849305"/>
                  </a:lnTo>
                  <a:lnTo>
                    <a:pt x="627017" y="881845"/>
                  </a:lnTo>
                  <a:lnTo>
                    <a:pt x="592928" y="914893"/>
                  </a:lnTo>
                  <a:lnTo>
                    <a:pt x="559332" y="948442"/>
                  </a:lnTo>
                  <a:lnTo>
                    <a:pt x="526234" y="982486"/>
                  </a:lnTo>
                  <a:lnTo>
                    <a:pt x="493642" y="1017019"/>
                  </a:lnTo>
                  <a:lnTo>
                    <a:pt x="461560" y="1052036"/>
                  </a:lnTo>
                  <a:lnTo>
                    <a:pt x="429995" y="1087531"/>
                  </a:lnTo>
                  <a:lnTo>
                    <a:pt x="398952" y="1123496"/>
                  </a:lnTo>
                  <a:lnTo>
                    <a:pt x="368438" y="1159928"/>
                  </a:lnTo>
                  <a:lnTo>
                    <a:pt x="338457" y="1196819"/>
                  </a:lnTo>
                  <a:lnTo>
                    <a:pt x="309017" y="1234163"/>
                  </a:lnTo>
                  <a:lnTo>
                    <a:pt x="280123" y="1271955"/>
                  </a:lnTo>
                  <a:lnTo>
                    <a:pt x="251781" y="1310189"/>
                  </a:lnTo>
                  <a:lnTo>
                    <a:pt x="223996" y="1348859"/>
                  </a:lnTo>
                  <a:lnTo>
                    <a:pt x="196775" y="1387959"/>
                  </a:lnTo>
                  <a:lnTo>
                    <a:pt x="170123" y="1427482"/>
                  </a:lnTo>
                  <a:lnTo>
                    <a:pt x="144047" y="1467423"/>
                  </a:lnTo>
                  <a:lnTo>
                    <a:pt x="118552" y="1507777"/>
                  </a:lnTo>
                  <a:lnTo>
                    <a:pt x="93644" y="1548536"/>
                  </a:lnTo>
                  <a:lnTo>
                    <a:pt x="69328" y="1589696"/>
                  </a:lnTo>
                  <a:lnTo>
                    <a:pt x="45612" y="1631250"/>
                  </a:lnTo>
                  <a:lnTo>
                    <a:pt x="22501" y="1673191"/>
                  </a:lnTo>
                  <a:lnTo>
                    <a:pt x="0" y="1715515"/>
                  </a:lnTo>
                  <a:lnTo>
                    <a:pt x="0" y="4654410"/>
                  </a:lnTo>
                  <a:lnTo>
                    <a:pt x="23713" y="4698931"/>
                  </a:lnTo>
                  <a:lnTo>
                    <a:pt x="48069" y="4743023"/>
                  </a:lnTo>
                  <a:lnTo>
                    <a:pt x="73062" y="4786679"/>
                  </a:lnTo>
                  <a:lnTo>
                    <a:pt x="98689" y="4829891"/>
                  </a:lnTo>
                  <a:lnTo>
                    <a:pt x="124943" y="4872654"/>
                  </a:lnTo>
                  <a:lnTo>
                    <a:pt x="151822" y="4914960"/>
                  </a:lnTo>
                  <a:lnTo>
                    <a:pt x="179321" y="4956802"/>
                  </a:lnTo>
                  <a:lnTo>
                    <a:pt x="207434" y="4998174"/>
                  </a:lnTo>
                  <a:lnTo>
                    <a:pt x="236158" y="5039069"/>
                  </a:lnTo>
                  <a:lnTo>
                    <a:pt x="265487" y="5079480"/>
                  </a:lnTo>
                  <a:lnTo>
                    <a:pt x="295418" y="5119401"/>
                  </a:lnTo>
                  <a:lnTo>
                    <a:pt x="325946" y="5158824"/>
                  </a:lnTo>
                  <a:lnTo>
                    <a:pt x="357067" y="5197742"/>
                  </a:lnTo>
                  <a:lnTo>
                    <a:pt x="388775" y="5236150"/>
                  </a:lnTo>
                  <a:lnTo>
                    <a:pt x="421066" y="5274040"/>
                  </a:lnTo>
                  <a:lnTo>
                    <a:pt x="453936" y="5311406"/>
                  </a:lnTo>
                  <a:lnTo>
                    <a:pt x="487381" y="5348240"/>
                  </a:lnTo>
                  <a:lnTo>
                    <a:pt x="521395" y="5384536"/>
                  </a:lnTo>
                  <a:lnTo>
                    <a:pt x="555974" y="5420286"/>
                  </a:lnTo>
                  <a:lnTo>
                    <a:pt x="591114" y="5455486"/>
                  </a:lnTo>
                  <a:lnTo>
                    <a:pt x="626810" y="5490126"/>
                  </a:lnTo>
                  <a:lnTo>
                    <a:pt x="663058" y="5524202"/>
                  </a:lnTo>
                  <a:lnTo>
                    <a:pt x="699853" y="5557705"/>
                  </a:lnTo>
                  <a:lnTo>
                    <a:pt x="737190" y="5590629"/>
                  </a:lnTo>
                  <a:lnTo>
                    <a:pt x="775066" y="5622968"/>
                  </a:lnTo>
                  <a:lnTo>
                    <a:pt x="813475" y="5654714"/>
                  </a:lnTo>
                  <a:lnTo>
                    <a:pt x="852413" y="5685861"/>
                  </a:lnTo>
                  <a:lnTo>
                    <a:pt x="891876" y="5716402"/>
                  </a:lnTo>
                  <a:lnTo>
                    <a:pt x="931859" y="5746331"/>
                  </a:lnTo>
                  <a:lnTo>
                    <a:pt x="972357" y="5775639"/>
                  </a:lnTo>
                  <a:lnTo>
                    <a:pt x="1013366" y="5804321"/>
                  </a:lnTo>
                  <a:lnTo>
                    <a:pt x="1054881" y="5832370"/>
                  </a:lnTo>
                  <a:lnTo>
                    <a:pt x="1096899" y="5859779"/>
                  </a:lnTo>
                  <a:lnTo>
                    <a:pt x="4559173" y="5859779"/>
                  </a:lnTo>
                  <a:lnTo>
                    <a:pt x="4599378" y="5833232"/>
                  </a:lnTo>
                  <a:lnTo>
                    <a:pt x="4639161" y="5806100"/>
                  </a:lnTo>
                  <a:lnTo>
                    <a:pt x="4678515" y="5778392"/>
                  </a:lnTo>
                  <a:lnTo>
                    <a:pt x="4717433" y="5750111"/>
                  </a:lnTo>
                  <a:lnTo>
                    <a:pt x="4755910" y="5721266"/>
                  </a:lnTo>
                  <a:lnTo>
                    <a:pt x="4793938" y="5691861"/>
                  </a:lnTo>
                  <a:lnTo>
                    <a:pt x="4831512" y="5661903"/>
                  </a:lnTo>
                  <a:lnTo>
                    <a:pt x="4868624" y="5631398"/>
                  </a:lnTo>
                  <a:lnTo>
                    <a:pt x="4905270" y="5600352"/>
                  </a:lnTo>
                  <a:lnTo>
                    <a:pt x="4941443" y="5568772"/>
                  </a:lnTo>
                  <a:lnTo>
                    <a:pt x="4977135" y="5536663"/>
                  </a:lnTo>
                  <a:lnTo>
                    <a:pt x="5012342" y="5504031"/>
                  </a:lnTo>
                  <a:lnTo>
                    <a:pt x="5047056" y="5470883"/>
                  </a:lnTo>
                  <a:lnTo>
                    <a:pt x="5081271" y="5437225"/>
                  </a:lnTo>
                  <a:lnTo>
                    <a:pt x="5114982" y="5403062"/>
                  </a:lnTo>
                  <a:lnTo>
                    <a:pt x="5148181" y="5368402"/>
                  </a:lnTo>
                  <a:lnTo>
                    <a:pt x="5180862" y="5333249"/>
                  </a:lnTo>
                  <a:lnTo>
                    <a:pt x="5213020" y="5297611"/>
                  </a:lnTo>
                  <a:lnTo>
                    <a:pt x="5244647" y="5261493"/>
                  </a:lnTo>
                  <a:lnTo>
                    <a:pt x="5275738" y="5224901"/>
                  </a:lnTo>
                  <a:lnTo>
                    <a:pt x="5306286" y="5187842"/>
                  </a:lnTo>
                  <a:lnTo>
                    <a:pt x="5336285" y="5150321"/>
                  </a:lnTo>
                  <a:lnTo>
                    <a:pt x="5365728" y="5112345"/>
                  </a:lnTo>
                  <a:lnTo>
                    <a:pt x="5394609" y="5073920"/>
                  </a:lnTo>
                  <a:lnTo>
                    <a:pt x="5422923" y="5035052"/>
                  </a:lnTo>
                  <a:lnTo>
                    <a:pt x="5450662" y="4995747"/>
                  </a:lnTo>
                  <a:lnTo>
                    <a:pt x="5477820" y="4956011"/>
                  </a:lnTo>
                  <a:lnTo>
                    <a:pt x="5504391" y="4915850"/>
                  </a:lnTo>
                  <a:lnTo>
                    <a:pt x="5530369" y="4875271"/>
                  </a:lnTo>
                  <a:lnTo>
                    <a:pt x="5555747" y="4834279"/>
                  </a:lnTo>
                  <a:lnTo>
                    <a:pt x="5580519" y="4792881"/>
                  </a:lnTo>
                  <a:lnTo>
                    <a:pt x="5604679" y="4751083"/>
                  </a:lnTo>
                  <a:lnTo>
                    <a:pt x="5628220" y="4708890"/>
                  </a:lnTo>
                  <a:lnTo>
                    <a:pt x="5651136" y="4666309"/>
                  </a:lnTo>
                  <a:lnTo>
                    <a:pt x="5673421" y="4623347"/>
                  </a:lnTo>
                  <a:lnTo>
                    <a:pt x="5695068" y="4580008"/>
                  </a:lnTo>
                  <a:lnTo>
                    <a:pt x="5716072" y="4536300"/>
                  </a:lnTo>
                  <a:lnTo>
                    <a:pt x="5736425" y="4492229"/>
                  </a:lnTo>
                  <a:lnTo>
                    <a:pt x="5756122" y="4447800"/>
                  </a:lnTo>
                  <a:lnTo>
                    <a:pt x="5775156" y="4403019"/>
                  </a:lnTo>
                  <a:lnTo>
                    <a:pt x="5793521" y="4357893"/>
                  </a:lnTo>
                  <a:lnTo>
                    <a:pt x="5811211" y="4312428"/>
                  </a:lnTo>
                  <a:lnTo>
                    <a:pt x="5828218" y="4266630"/>
                  </a:lnTo>
                  <a:lnTo>
                    <a:pt x="5844538" y="4220506"/>
                  </a:lnTo>
                  <a:lnTo>
                    <a:pt x="5860164" y="4174060"/>
                  </a:lnTo>
                  <a:lnTo>
                    <a:pt x="5875088" y="4127300"/>
                  </a:lnTo>
                  <a:lnTo>
                    <a:pt x="5889306" y="4080231"/>
                  </a:lnTo>
                  <a:lnTo>
                    <a:pt x="5902810" y="4032859"/>
                  </a:lnTo>
                  <a:lnTo>
                    <a:pt x="5915595" y="3985192"/>
                  </a:lnTo>
                  <a:lnTo>
                    <a:pt x="5927654" y="3937234"/>
                  </a:lnTo>
                  <a:lnTo>
                    <a:pt x="5938980" y="3888992"/>
                  </a:lnTo>
                  <a:lnTo>
                    <a:pt x="5949569" y="3840471"/>
                  </a:lnTo>
                  <a:lnTo>
                    <a:pt x="5959412" y="3791679"/>
                  </a:lnTo>
                  <a:lnTo>
                    <a:pt x="5968504" y="3742622"/>
                  </a:lnTo>
                  <a:lnTo>
                    <a:pt x="5976838" y="3693304"/>
                  </a:lnTo>
                  <a:lnTo>
                    <a:pt x="5984409" y="3643733"/>
                  </a:lnTo>
                  <a:lnTo>
                    <a:pt x="5991209" y="3593914"/>
                  </a:lnTo>
                  <a:lnTo>
                    <a:pt x="5997234" y="3543855"/>
                  </a:lnTo>
                  <a:lnTo>
                    <a:pt x="6002475" y="3493559"/>
                  </a:lnTo>
                  <a:lnTo>
                    <a:pt x="6006927" y="3443035"/>
                  </a:lnTo>
                  <a:lnTo>
                    <a:pt x="6010584" y="3392288"/>
                  </a:lnTo>
                  <a:lnTo>
                    <a:pt x="6013440" y="3341324"/>
                  </a:lnTo>
                  <a:lnTo>
                    <a:pt x="6015487" y="3290149"/>
                  </a:lnTo>
                  <a:lnTo>
                    <a:pt x="6016720" y="3238770"/>
                  </a:lnTo>
                  <a:lnTo>
                    <a:pt x="6017133" y="3187191"/>
                  </a:lnTo>
                  <a:lnTo>
                    <a:pt x="6016772" y="3138820"/>
                  </a:lnTo>
                  <a:lnTo>
                    <a:pt x="6015694" y="3090622"/>
                  </a:lnTo>
                  <a:lnTo>
                    <a:pt x="6013904" y="3042603"/>
                  </a:lnTo>
                  <a:lnTo>
                    <a:pt x="6011406" y="2994767"/>
                  </a:lnTo>
                  <a:lnTo>
                    <a:pt x="6008207" y="2947121"/>
                  </a:lnTo>
                  <a:lnTo>
                    <a:pt x="6004310" y="2899668"/>
                  </a:lnTo>
                  <a:lnTo>
                    <a:pt x="5999721" y="2852415"/>
                  </a:lnTo>
                  <a:lnTo>
                    <a:pt x="5994446" y="2805366"/>
                  </a:lnTo>
                  <a:lnTo>
                    <a:pt x="5988489" y="2758526"/>
                  </a:lnTo>
                  <a:lnTo>
                    <a:pt x="5981855" y="2711900"/>
                  </a:lnTo>
                  <a:lnTo>
                    <a:pt x="5974551" y="2665493"/>
                  </a:lnTo>
                  <a:lnTo>
                    <a:pt x="5966580" y="2619311"/>
                  </a:lnTo>
                  <a:lnTo>
                    <a:pt x="5957947" y="2573359"/>
                  </a:lnTo>
                  <a:lnTo>
                    <a:pt x="5948659" y="2527640"/>
                  </a:lnTo>
                  <a:lnTo>
                    <a:pt x="5938720" y="2482162"/>
                  </a:lnTo>
                  <a:lnTo>
                    <a:pt x="5928135" y="2436927"/>
                  </a:lnTo>
                  <a:lnTo>
                    <a:pt x="5916909" y="2391943"/>
                  </a:lnTo>
                  <a:lnTo>
                    <a:pt x="5905048" y="2347213"/>
                  </a:lnTo>
                  <a:lnTo>
                    <a:pt x="5892557" y="2302743"/>
                  </a:lnTo>
                  <a:lnTo>
                    <a:pt x="5879440" y="2258538"/>
                  </a:lnTo>
                  <a:lnTo>
                    <a:pt x="5865703" y="2214603"/>
                  </a:lnTo>
                  <a:lnTo>
                    <a:pt x="5851351" y="2170943"/>
                  </a:lnTo>
                  <a:lnTo>
                    <a:pt x="5836390" y="2127563"/>
                  </a:lnTo>
                  <a:lnTo>
                    <a:pt x="5820823" y="2084468"/>
                  </a:lnTo>
                  <a:lnTo>
                    <a:pt x="5804657" y="2041663"/>
                  </a:lnTo>
                  <a:lnTo>
                    <a:pt x="5787896" y="1999153"/>
                  </a:lnTo>
                  <a:lnTo>
                    <a:pt x="5770546" y="1956944"/>
                  </a:lnTo>
                  <a:lnTo>
                    <a:pt x="5752612" y="1915040"/>
                  </a:lnTo>
                  <a:lnTo>
                    <a:pt x="5734098" y="1873446"/>
                  </a:lnTo>
                  <a:lnTo>
                    <a:pt x="5715010" y="1832168"/>
                  </a:lnTo>
                  <a:lnTo>
                    <a:pt x="5695354" y="1791211"/>
                  </a:lnTo>
                  <a:lnTo>
                    <a:pt x="5675134" y="1750579"/>
                  </a:lnTo>
                  <a:lnTo>
                    <a:pt x="5654355" y="1710278"/>
                  </a:lnTo>
                  <a:lnTo>
                    <a:pt x="5633022" y="1670312"/>
                  </a:lnTo>
                  <a:lnTo>
                    <a:pt x="5611141" y="1630687"/>
                  </a:lnTo>
                  <a:lnTo>
                    <a:pt x="5588717" y="1591408"/>
                  </a:lnTo>
                  <a:lnTo>
                    <a:pt x="5565755" y="1552480"/>
                  </a:lnTo>
                  <a:lnTo>
                    <a:pt x="5542260" y="1513908"/>
                  </a:lnTo>
                  <a:lnTo>
                    <a:pt x="5518236" y="1475697"/>
                  </a:lnTo>
                  <a:lnTo>
                    <a:pt x="5493690" y="1437852"/>
                  </a:lnTo>
                  <a:lnTo>
                    <a:pt x="5468626" y="1400379"/>
                  </a:lnTo>
                  <a:lnTo>
                    <a:pt x="5443050" y="1363281"/>
                  </a:lnTo>
                  <a:lnTo>
                    <a:pt x="5416966" y="1326565"/>
                  </a:lnTo>
                  <a:lnTo>
                    <a:pt x="5390380" y="1290235"/>
                  </a:lnTo>
                  <a:lnTo>
                    <a:pt x="5363297" y="1254297"/>
                  </a:lnTo>
                  <a:lnTo>
                    <a:pt x="5335722" y="1218755"/>
                  </a:lnTo>
                  <a:lnTo>
                    <a:pt x="5307660" y="1183614"/>
                  </a:lnTo>
                  <a:lnTo>
                    <a:pt x="5279116" y="1148880"/>
                  </a:lnTo>
                  <a:lnTo>
                    <a:pt x="5250095" y="1114558"/>
                  </a:lnTo>
                  <a:lnTo>
                    <a:pt x="5220603" y="1080652"/>
                  </a:lnTo>
                  <a:lnTo>
                    <a:pt x="5190645" y="1047169"/>
                  </a:lnTo>
                  <a:lnTo>
                    <a:pt x="5160225" y="1014112"/>
                  </a:lnTo>
                  <a:lnTo>
                    <a:pt x="5129349" y="981487"/>
                  </a:lnTo>
                  <a:lnTo>
                    <a:pt x="5098021" y="949299"/>
                  </a:lnTo>
                  <a:lnTo>
                    <a:pt x="5066248" y="917553"/>
                  </a:lnTo>
                  <a:lnTo>
                    <a:pt x="5034034" y="886254"/>
                  </a:lnTo>
                  <a:lnTo>
                    <a:pt x="5001385" y="855407"/>
                  </a:lnTo>
                  <a:lnTo>
                    <a:pt x="4968305" y="825017"/>
                  </a:lnTo>
                  <a:lnTo>
                    <a:pt x="4934799" y="795090"/>
                  </a:lnTo>
                  <a:lnTo>
                    <a:pt x="4900873" y="765630"/>
                  </a:lnTo>
                  <a:lnTo>
                    <a:pt x="4866532" y="736643"/>
                  </a:lnTo>
                  <a:lnTo>
                    <a:pt x="4831781" y="708133"/>
                  </a:lnTo>
                  <a:lnTo>
                    <a:pt x="4796625" y="680105"/>
                  </a:lnTo>
                  <a:lnTo>
                    <a:pt x="4761069" y="652565"/>
                  </a:lnTo>
                  <a:lnTo>
                    <a:pt x="4725118" y="625518"/>
                  </a:lnTo>
                  <a:lnTo>
                    <a:pt x="4688778" y="598968"/>
                  </a:lnTo>
                  <a:lnTo>
                    <a:pt x="4652053" y="572921"/>
                  </a:lnTo>
                  <a:lnTo>
                    <a:pt x="4614949" y="547382"/>
                  </a:lnTo>
                  <a:lnTo>
                    <a:pt x="4577471" y="522356"/>
                  </a:lnTo>
                  <a:lnTo>
                    <a:pt x="4539624" y="497848"/>
                  </a:lnTo>
                  <a:lnTo>
                    <a:pt x="4501413" y="473863"/>
                  </a:lnTo>
                  <a:lnTo>
                    <a:pt x="4462843" y="450406"/>
                  </a:lnTo>
                  <a:lnTo>
                    <a:pt x="4423919" y="427482"/>
                  </a:lnTo>
                  <a:lnTo>
                    <a:pt x="4384647" y="405096"/>
                  </a:lnTo>
                  <a:lnTo>
                    <a:pt x="4345031" y="383254"/>
                  </a:lnTo>
                  <a:lnTo>
                    <a:pt x="4305077" y="361960"/>
                  </a:lnTo>
                  <a:lnTo>
                    <a:pt x="4264790" y="341219"/>
                  </a:lnTo>
                  <a:lnTo>
                    <a:pt x="4224174" y="321037"/>
                  </a:lnTo>
                  <a:lnTo>
                    <a:pt x="4183236" y="301418"/>
                  </a:lnTo>
                  <a:lnTo>
                    <a:pt x="4141980" y="282368"/>
                  </a:lnTo>
                  <a:lnTo>
                    <a:pt x="4100411" y="263892"/>
                  </a:lnTo>
                  <a:lnTo>
                    <a:pt x="4058534" y="245994"/>
                  </a:lnTo>
                  <a:lnTo>
                    <a:pt x="4016355" y="228680"/>
                  </a:lnTo>
                  <a:lnTo>
                    <a:pt x="3973879" y="211955"/>
                  </a:lnTo>
                  <a:lnTo>
                    <a:pt x="3931110" y="195823"/>
                  </a:lnTo>
                  <a:lnTo>
                    <a:pt x="3888055" y="180291"/>
                  </a:lnTo>
                  <a:lnTo>
                    <a:pt x="3844717" y="165363"/>
                  </a:lnTo>
                  <a:lnTo>
                    <a:pt x="3801103" y="151043"/>
                  </a:lnTo>
                  <a:lnTo>
                    <a:pt x="3757217" y="137338"/>
                  </a:lnTo>
                  <a:lnTo>
                    <a:pt x="3713064" y="124252"/>
                  </a:lnTo>
                  <a:lnTo>
                    <a:pt x="3668649" y="111790"/>
                  </a:lnTo>
                  <a:lnTo>
                    <a:pt x="3623979" y="99958"/>
                  </a:lnTo>
                  <a:lnTo>
                    <a:pt x="3579057" y="88760"/>
                  </a:lnTo>
                  <a:lnTo>
                    <a:pt x="3533889" y="78202"/>
                  </a:lnTo>
                  <a:lnTo>
                    <a:pt x="3488480" y="68288"/>
                  </a:lnTo>
                  <a:lnTo>
                    <a:pt x="3442835" y="59023"/>
                  </a:lnTo>
                  <a:lnTo>
                    <a:pt x="3396960" y="50413"/>
                  </a:lnTo>
                  <a:lnTo>
                    <a:pt x="3350859" y="42463"/>
                  </a:lnTo>
                  <a:lnTo>
                    <a:pt x="3304537" y="35178"/>
                  </a:lnTo>
                  <a:lnTo>
                    <a:pt x="3258000" y="28562"/>
                  </a:lnTo>
                  <a:lnTo>
                    <a:pt x="3211253" y="22622"/>
                  </a:lnTo>
                  <a:lnTo>
                    <a:pt x="3164301" y="17361"/>
                  </a:lnTo>
                  <a:lnTo>
                    <a:pt x="3117148" y="12785"/>
                  </a:lnTo>
                  <a:lnTo>
                    <a:pt x="3069801" y="8900"/>
                  </a:lnTo>
                  <a:lnTo>
                    <a:pt x="3022264" y="5709"/>
                  </a:lnTo>
                  <a:lnTo>
                    <a:pt x="2974543" y="3219"/>
                  </a:lnTo>
                  <a:lnTo>
                    <a:pt x="2926642" y="1434"/>
                  </a:lnTo>
                  <a:lnTo>
                    <a:pt x="2878566" y="359"/>
                  </a:lnTo>
                  <a:lnTo>
                    <a:pt x="2830322" y="0"/>
                  </a:lnTo>
                  <a:close/>
                </a:path>
              </a:pathLst>
            </a:custGeom>
            <a:solidFill>
              <a:srgbClr val="FFFFFF">
                <a:alpha val="74900"/>
              </a:srgbClr>
            </a:solidFill>
          </p:spPr>
          <p:txBody>
            <a:bodyPr wrap="square" lIns="0" tIns="0" rIns="0" bIns="0" rtlCol="0"/>
            <a:lstStyle/>
            <a:p>
              <a:endParaRPr/>
            </a:p>
          </p:txBody>
        </p:sp>
        <p:sp>
          <p:nvSpPr>
            <p:cNvPr id="5" name="object 5"/>
            <p:cNvSpPr/>
            <p:nvPr/>
          </p:nvSpPr>
          <p:spPr>
            <a:xfrm>
              <a:off x="2287016" y="3337178"/>
              <a:ext cx="935990" cy="0"/>
            </a:xfrm>
            <a:custGeom>
              <a:avLst/>
              <a:gdLst/>
              <a:ahLst/>
              <a:cxnLst/>
              <a:rect l="l" t="t" r="r" b="b"/>
              <a:pathLst>
                <a:path w="935989">
                  <a:moveTo>
                    <a:pt x="0" y="0"/>
                  </a:moveTo>
                  <a:lnTo>
                    <a:pt x="935482" y="0"/>
                  </a:lnTo>
                </a:path>
              </a:pathLst>
            </a:custGeom>
            <a:ln w="25400">
              <a:solidFill>
                <a:srgbClr val="252525"/>
              </a:solidFill>
            </a:ln>
          </p:spPr>
          <p:txBody>
            <a:bodyPr wrap="square" lIns="0" tIns="0" rIns="0" bIns="0" rtlCol="0"/>
            <a:lstStyle/>
            <a:p>
              <a:endParaRPr/>
            </a:p>
          </p:txBody>
        </p:sp>
      </p:grpSp>
      <p:sp>
        <p:nvSpPr>
          <p:cNvPr id="6" name="object 6"/>
          <p:cNvSpPr txBox="1">
            <a:spLocks noGrp="1"/>
          </p:cNvSpPr>
          <p:nvPr>
            <p:ph type="title"/>
          </p:nvPr>
        </p:nvSpPr>
        <p:spPr>
          <a:xfrm>
            <a:off x="1125118" y="1995678"/>
            <a:ext cx="3378200" cy="1068070"/>
          </a:xfrm>
          <a:prstGeom prst="rect">
            <a:avLst/>
          </a:prstGeom>
        </p:spPr>
        <p:txBody>
          <a:bodyPr vert="horz" wrap="square" lIns="0" tIns="74295" rIns="0" bIns="0" rtlCol="0">
            <a:spAutoFit/>
          </a:bodyPr>
          <a:lstStyle/>
          <a:p>
            <a:pPr marL="12700" marR="5080" indent="595630">
              <a:lnSpc>
                <a:spcPts val="3890"/>
              </a:lnSpc>
              <a:spcBef>
                <a:spcPts val="585"/>
              </a:spcBef>
            </a:pPr>
            <a:r>
              <a:rPr sz="3600" spc="-45" dirty="0">
                <a:latin typeface="Calibri Light"/>
                <a:cs typeface="Calibri Light"/>
              </a:rPr>
              <a:t>inovasyonun </a:t>
            </a:r>
            <a:r>
              <a:rPr sz="3600" spc="-40" dirty="0">
                <a:latin typeface="Calibri Light"/>
                <a:cs typeface="Calibri Light"/>
              </a:rPr>
              <a:t> yaratıcılık</a:t>
            </a:r>
            <a:r>
              <a:rPr sz="3600" spc="-85" dirty="0">
                <a:latin typeface="Calibri Light"/>
                <a:cs typeface="Calibri Light"/>
              </a:rPr>
              <a:t> </a:t>
            </a:r>
            <a:r>
              <a:rPr sz="3600" dirty="0">
                <a:latin typeface="Calibri Light"/>
                <a:cs typeface="Calibri Light"/>
              </a:rPr>
              <a:t>ile</a:t>
            </a:r>
            <a:r>
              <a:rPr sz="3600" spc="-90" dirty="0">
                <a:latin typeface="Calibri Light"/>
                <a:cs typeface="Calibri Light"/>
              </a:rPr>
              <a:t> </a:t>
            </a:r>
            <a:r>
              <a:rPr sz="3600" spc="-20" dirty="0">
                <a:latin typeface="Calibri Light"/>
                <a:cs typeface="Calibri Light"/>
              </a:rPr>
              <a:t>ilişkisi</a:t>
            </a:r>
            <a:endParaRPr sz="3600">
              <a:latin typeface="Calibri Light"/>
              <a:cs typeface="Calibri Light"/>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a:t>
            </a:fld>
            <a:endParaRPr dirty="0"/>
          </a:p>
        </p:txBody>
      </p:sp>
      <p:sp>
        <p:nvSpPr>
          <p:cNvPr id="7" name="object 7"/>
          <p:cNvSpPr txBox="1"/>
          <p:nvPr/>
        </p:nvSpPr>
        <p:spPr>
          <a:xfrm>
            <a:off x="752348" y="3709542"/>
            <a:ext cx="4139565" cy="1962785"/>
          </a:xfrm>
          <a:prstGeom prst="rect">
            <a:avLst/>
          </a:prstGeom>
        </p:spPr>
        <p:txBody>
          <a:bodyPr vert="horz" wrap="square" lIns="0" tIns="53975" rIns="0" bIns="0" rtlCol="0">
            <a:spAutoFit/>
          </a:bodyPr>
          <a:lstStyle/>
          <a:p>
            <a:pPr marL="510540" marR="505459" algn="ctr">
              <a:lnSpc>
                <a:spcPts val="2590"/>
              </a:lnSpc>
              <a:spcBef>
                <a:spcPts val="425"/>
              </a:spcBef>
            </a:pPr>
            <a:r>
              <a:rPr sz="2400" spc="-10" dirty="0">
                <a:latin typeface="Calibri"/>
                <a:cs typeface="Calibri"/>
              </a:rPr>
              <a:t>“yaratıcılık”</a:t>
            </a:r>
            <a:r>
              <a:rPr sz="2400" spc="-70" dirty="0">
                <a:latin typeface="Calibri"/>
                <a:cs typeface="Calibri"/>
              </a:rPr>
              <a:t> </a:t>
            </a:r>
            <a:r>
              <a:rPr sz="2400" spc="-5" dirty="0">
                <a:latin typeface="Calibri"/>
                <a:cs typeface="Calibri"/>
              </a:rPr>
              <a:t>yeni</a:t>
            </a:r>
            <a:r>
              <a:rPr sz="2400" spc="-45" dirty="0">
                <a:latin typeface="Calibri"/>
                <a:cs typeface="Calibri"/>
              </a:rPr>
              <a:t> </a:t>
            </a:r>
            <a:r>
              <a:rPr sz="2400" spc="-5" dirty="0">
                <a:latin typeface="Calibri"/>
                <a:cs typeface="Calibri"/>
              </a:rPr>
              <a:t>fikirlerin </a:t>
            </a:r>
            <a:r>
              <a:rPr sz="2400" spc="-525" dirty="0">
                <a:latin typeface="Calibri"/>
                <a:cs typeface="Calibri"/>
              </a:rPr>
              <a:t> </a:t>
            </a:r>
            <a:r>
              <a:rPr sz="2400" spc="-5" dirty="0">
                <a:latin typeface="Calibri"/>
                <a:cs typeface="Calibri"/>
              </a:rPr>
              <a:t>oluşturulması,</a:t>
            </a:r>
            <a:endParaRPr sz="2400">
              <a:latin typeface="Calibri"/>
              <a:cs typeface="Calibri"/>
            </a:endParaRPr>
          </a:p>
          <a:p>
            <a:pPr>
              <a:lnSpc>
                <a:spcPct val="100000"/>
              </a:lnSpc>
            </a:pPr>
            <a:endParaRPr sz="3500">
              <a:latin typeface="Calibri"/>
              <a:cs typeface="Calibri"/>
            </a:endParaRPr>
          </a:p>
          <a:p>
            <a:pPr algn="ctr">
              <a:lnSpc>
                <a:spcPts val="2735"/>
              </a:lnSpc>
              <a:spcBef>
                <a:spcPts val="5"/>
              </a:spcBef>
            </a:pPr>
            <a:r>
              <a:rPr sz="2400" spc="-15" dirty="0">
                <a:latin typeface="Calibri"/>
                <a:cs typeface="Calibri"/>
              </a:rPr>
              <a:t>“inovasyon”</a:t>
            </a:r>
            <a:r>
              <a:rPr sz="2400" spc="-10" dirty="0">
                <a:latin typeface="Calibri"/>
                <a:cs typeface="Calibri"/>
              </a:rPr>
              <a:t> </a:t>
            </a:r>
            <a:r>
              <a:rPr sz="2400" spc="-5" dirty="0">
                <a:latin typeface="Calibri"/>
                <a:cs typeface="Calibri"/>
              </a:rPr>
              <a:t>bu</a:t>
            </a:r>
            <a:r>
              <a:rPr sz="2400" spc="-10" dirty="0">
                <a:latin typeface="Calibri"/>
                <a:cs typeface="Calibri"/>
              </a:rPr>
              <a:t> </a:t>
            </a:r>
            <a:r>
              <a:rPr sz="2400" spc="-5" dirty="0">
                <a:latin typeface="Calibri"/>
                <a:cs typeface="Calibri"/>
              </a:rPr>
              <a:t>fikirleri</a:t>
            </a:r>
            <a:r>
              <a:rPr sz="2400" spc="-15" dirty="0">
                <a:latin typeface="Calibri"/>
                <a:cs typeface="Calibri"/>
              </a:rPr>
              <a:t> </a:t>
            </a:r>
            <a:r>
              <a:rPr sz="2400" spc="-5" dirty="0">
                <a:latin typeface="Calibri"/>
                <a:cs typeface="Calibri"/>
              </a:rPr>
              <a:t>ürün</a:t>
            </a:r>
            <a:r>
              <a:rPr sz="2400" spc="-10" dirty="0">
                <a:latin typeface="Calibri"/>
                <a:cs typeface="Calibri"/>
              </a:rPr>
              <a:t> </a:t>
            </a:r>
            <a:r>
              <a:rPr sz="2400" spc="-25" dirty="0">
                <a:latin typeface="Calibri"/>
                <a:cs typeface="Calibri"/>
              </a:rPr>
              <a:t>veya</a:t>
            </a:r>
            <a:endParaRPr sz="2400">
              <a:latin typeface="Calibri"/>
              <a:cs typeface="Calibri"/>
            </a:endParaRPr>
          </a:p>
          <a:p>
            <a:pPr algn="ctr">
              <a:lnSpc>
                <a:spcPts val="2735"/>
              </a:lnSpc>
            </a:pPr>
            <a:r>
              <a:rPr sz="2400" spc="-10" dirty="0">
                <a:latin typeface="Calibri"/>
                <a:cs typeface="Calibri"/>
              </a:rPr>
              <a:t>hizmete</a:t>
            </a:r>
            <a:r>
              <a:rPr sz="2400" spc="-20" dirty="0">
                <a:latin typeface="Calibri"/>
                <a:cs typeface="Calibri"/>
              </a:rPr>
              <a:t> </a:t>
            </a:r>
            <a:r>
              <a:rPr sz="2400" spc="-10" dirty="0">
                <a:latin typeface="Calibri"/>
                <a:cs typeface="Calibri"/>
              </a:rPr>
              <a:t>dönüştürme</a:t>
            </a:r>
            <a:r>
              <a:rPr sz="2400" spc="-15" dirty="0">
                <a:latin typeface="Calibri"/>
                <a:cs typeface="Calibri"/>
              </a:rPr>
              <a:t> </a:t>
            </a:r>
            <a:r>
              <a:rPr sz="2400" spc="-10" dirty="0">
                <a:latin typeface="Calibri"/>
                <a:cs typeface="Calibri"/>
              </a:rPr>
              <a:t>süreci</a:t>
            </a:r>
            <a:endParaRPr sz="24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TotalTime>
  <Words>2802</Words>
  <Application>Microsoft Office PowerPoint</Application>
  <PresentationFormat>Geniş ekran</PresentationFormat>
  <Paragraphs>295</Paragraphs>
  <Slides>48</Slides>
  <Notes>4</Notes>
  <HiddenSlides>0</HiddenSlides>
  <MMClips>2</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48</vt:i4>
      </vt:variant>
    </vt:vector>
  </HeadingPairs>
  <TitlesOfParts>
    <vt:vector size="58" baseType="lpstr">
      <vt:lpstr>Arial</vt:lpstr>
      <vt:lpstr>Arial MT</vt:lpstr>
      <vt:lpstr>Calibri</vt:lpstr>
      <vt:lpstr>Calibri Light</vt:lpstr>
      <vt:lpstr>Poppins</vt:lpstr>
      <vt:lpstr>Roboto</vt:lpstr>
      <vt:lpstr>Segoe UI Emoji</vt:lpstr>
      <vt:lpstr>Times New Roman</vt:lpstr>
      <vt:lpstr>Wingdings</vt:lpstr>
      <vt:lpstr>Office Theme</vt:lpstr>
      <vt:lpstr>inovasyon ve fikir üretme teknikleri </vt:lpstr>
      <vt:lpstr>YALIN ÜRETİN</vt:lpstr>
      <vt:lpstr>MÜHENDİSLER  Sanayi üretimi uzun zamandır mühendislerin odak noktası olmuştur. Yalın üretim, Altı Sigma ve Kaizen gibi felsefi devrimlerin hepsi üretime ivme kazandırdı. Üretim yöneticilerinin ve mühendislerinin üretimlerine bakış ve değer verme şeklini değiştirerek birçok şirket mükemmel sonuçlar gördü.  Yalın yönetim okulu'nun kökleri Japonya'daki Toyota üretim sistemine dayanmaktadır.</vt:lpstr>
      <vt:lpstr>inovasyon ciddi bir iştir…</vt:lpstr>
      <vt:lpstr>inovasyon nedir</vt:lpstr>
      <vt:lpstr>“inovasyon”u tanımlamak</vt:lpstr>
      <vt:lpstr>“inovasyon”un önemi</vt:lpstr>
      <vt:lpstr>inovasyon ne değildir?</vt:lpstr>
      <vt:lpstr>inovasyonun  yaratıcılık ile ilişkisi</vt:lpstr>
      <vt:lpstr>inovasyonun  icat ile ilişkisi</vt:lpstr>
      <vt:lpstr>inovasyonun  teknolojik gelişmeyle  ilişkisi</vt:lpstr>
      <vt:lpstr>insanlık tarihi - 21. yüzyıl inovasyonları </vt:lpstr>
      <vt:lpstr>teknolojinin yıllar içindeki yayılımı</vt:lpstr>
      <vt:lpstr>inovasyon türleri</vt:lpstr>
      <vt:lpstr>ürün inovasyonu </vt:lpstr>
      <vt:lpstr>hizmet inovasyonu </vt:lpstr>
      <vt:lpstr>süreç ve pazarlama inovasyonu </vt:lpstr>
      <vt:lpstr>organizasyonel inovasyon </vt:lpstr>
      <vt:lpstr>iş modeli inovasyonu </vt:lpstr>
      <vt:lpstr>inovasyon zor mu ?</vt:lpstr>
      <vt:lpstr>buluş ile pazar beklentisi örtüşecek mi</vt:lpstr>
      <vt:lpstr>inovasyon için sadece yaratıcı fikirler mi gerekir?</vt:lpstr>
      <vt:lpstr>yumurta kırmak artık  daha kolay</vt:lpstr>
      <vt:lpstr>PowerPoint Sunusu</vt:lpstr>
      <vt:lpstr>Odama sığamıyorum  diye üzülme</vt:lpstr>
      <vt:lpstr>PowerPoint Sunusu</vt:lpstr>
      <vt:lpstr>yaratıcılık</vt:lpstr>
      <vt:lpstr>Yaratıcılık</vt:lpstr>
      <vt:lpstr>Yaratıcı düşüncenin etkin  olması için gerekli koşullar :</vt:lpstr>
      <vt:lpstr>yaratıcılığın önündeki  başlıca engeller</vt:lpstr>
      <vt:lpstr>Sonuç;</vt:lpstr>
      <vt:lpstr>Fikir üretme teknikleri 1-Beyin fırtınası </vt:lpstr>
      <vt:lpstr>2-Beyin yazısı</vt:lpstr>
      <vt:lpstr>3-Beyin ağı</vt:lpstr>
      <vt:lpstr>5-Rol fırtınası </vt:lpstr>
      <vt:lpstr>7. Beş neden </vt:lpstr>
      <vt:lpstr>8. Altı düşünce şapkası  </vt:lpstr>
      <vt:lpstr>9. S.C.A.M.P.E.R. </vt:lpstr>
      <vt:lpstr>11. Grup çizimi </vt:lpstr>
      <vt:lpstr>12. Kelime bankacılığı  </vt:lpstr>
      <vt:lpstr>13. Dilek </vt:lpstr>
      <vt:lpstr>15. Hızlı fikir </vt:lpstr>
      <vt:lpstr>17. "Ya eğer" yada "Ya olursa" yöntemi </vt:lpstr>
      <vt:lpstr>Uygulama1:Ödeme kuyruğuna son veren market: Amazon Go </vt:lpstr>
      <vt:lpstr>Uygulama2: Ütü Derdine Son Veren Ütü Robotu </vt:lpstr>
      <vt:lpstr>Kaynakçalar</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inovasyon ve fikir üretme teknikleri</dc:title>
  <dc:creator>Alkachi</dc:creator>
  <cp:lastModifiedBy>MAHAMAT NOUR ABDELSADIKH OUMAR</cp:lastModifiedBy>
  <cp:revision>3</cp:revision>
  <dcterms:created xsi:type="dcterms:W3CDTF">2022-03-16T05:11:56Z</dcterms:created>
  <dcterms:modified xsi:type="dcterms:W3CDTF">2022-04-21T08:40:18Z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2022-03-16T00:00:00Z</vt:filetime>
  </property>
</Properties>
</file>